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18288000" cy="10287000"/>
  <p:notesSz cx="6858000" cy="9144000"/>
  <p:embeddedFontLst>
    <p:embeddedFont>
      <p:font typeface="Poppins" panose="00000500000000000000" pitchFamily="2" charset="0"/>
      <p:regular r:id="rId40"/>
      <p:bold r:id="rId41"/>
      <p:italic r:id="rId42"/>
      <p:boldItalic r:id="rId43"/>
    </p:embeddedFont>
    <p:embeddedFont>
      <p:font typeface="Poppins Bold" panose="00000800000000000000" pitchFamily="2" charset="0"/>
      <p:regular r:id="rId44"/>
      <p:bold r:id="rId45"/>
    </p:embeddedFont>
    <p:embeddedFont>
      <p:font typeface="Staatliches" pitchFamily="2" charset="0"/>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5" d="100"/>
          <a:sy n="45" d="100"/>
        </p:scale>
        <p:origin x="816" y="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9.svg"/></Relationships>
</file>

<file path=ppt/slides/_rels/slide1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16.svg"/></Relationships>
</file>

<file path=ppt/slides/_rels/slide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7.sv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26.png"/><Relationship Id="rId2" Type="http://schemas.openxmlformats.org/officeDocument/2006/relationships/image" Target="../media/image17.sv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28.png"/><Relationship Id="rId2" Type="http://schemas.openxmlformats.org/officeDocument/2006/relationships/image" Target="../media/image17.sv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7.sv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7.sv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7.sv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7.sv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7.sv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8.svg"/></Relationships>
</file>

<file path=ppt/slides/_rels/slide2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7.sv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2.svg"/></Relationships>
</file>

<file path=ppt/slides/_rels/slide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9.svg"/></Relationships>
</file>

<file path=ppt/slides/_rels/slide2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17.svg"/><Relationship Id="rId4" Type="http://schemas.openxmlformats.org/officeDocument/2006/relationships/image" Target="../media/image12.svg"/></Relationships>
</file>

<file path=ppt/slides/_rels/slide2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17.svg"/></Relationships>
</file>

<file path=ppt/slides/_rels/slide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36.sv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36.svg"/><Relationship Id="rId4" Type="http://schemas.openxmlformats.org/officeDocument/2006/relationships/image" Target="../media/image9.svg"/></Relationships>
</file>

<file path=ppt/slides/_rels/slide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36.svg"/><Relationship Id="rId4" Type="http://schemas.openxmlformats.org/officeDocument/2006/relationships/image" Target="../media/image9.svg"/></Relationships>
</file>

<file path=ppt/slides/_rels/slide3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36.svg"/><Relationship Id="rId4" Type="http://schemas.openxmlformats.org/officeDocument/2006/relationships/image" Target="../media/image9.svg"/></Relationships>
</file>

<file path=ppt/slides/_rels/slide3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42.svg"/><Relationship Id="rId4" Type="http://schemas.openxmlformats.org/officeDocument/2006/relationships/image" Target="../media/image11.svg"/></Relationships>
</file>

<file path=ppt/slides/_rels/slide3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16.svg"/></Relationships>
</file>

<file path=ppt/slides/_rels/slide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3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flipH="1">
            <a:off x="9127624" y="0"/>
            <a:ext cx="10287000" cy="10287000"/>
          </a:xfrm>
          <a:custGeom>
            <a:avLst/>
            <a:gdLst/>
            <a:ahLst/>
            <a:cxnLst/>
            <a:rect l="l" t="t" r="r" b="b"/>
            <a:pathLst>
              <a:path w="10287000" h="10287000">
                <a:moveTo>
                  <a:pt x="10287000" y="0"/>
                </a:moveTo>
                <a:lnTo>
                  <a:pt x="0" y="0"/>
                </a:lnTo>
                <a:lnTo>
                  <a:pt x="0" y="10287000"/>
                </a:lnTo>
                <a:lnTo>
                  <a:pt x="10287000" y="10287000"/>
                </a:lnTo>
                <a:lnTo>
                  <a:pt x="1028700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126624"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a:off x="0" y="6351060"/>
            <a:ext cx="3196976" cy="4526692"/>
          </a:xfrm>
          <a:custGeom>
            <a:avLst/>
            <a:gdLst/>
            <a:ahLst/>
            <a:cxnLst/>
            <a:rect l="l" t="t" r="r" b="b"/>
            <a:pathLst>
              <a:path w="3196976" h="4526692">
                <a:moveTo>
                  <a:pt x="0" y="0"/>
                </a:moveTo>
                <a:lnTo>
                  <a:pt x="3196976" y="0"/>
                </a:lnTo>
                <a:lnTo>
                  <a:pt x="3196976" y="4526691"/>
                </a:lnTo>
                <a:lnTo>
                  <a:pt x="0" y="452669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flipH="1" flipV="1">
            <a:off x="15137138" y="-769572"/>
            <a:ext cx="3150862" cy="4461398"/>
          </a:xfrm>
          <a:custGeom>
            <a:avLst/>
            <a:gdLst/>
            <a:ahLst/>
            <a:cxnLst/>
            <a:rect l="l" t="t" r="r" b="b"/>
            <a:pathLst>
              <a:path w="3150862" h="4461398">
                <a:moveTo>
                  <a:pt x="3150862" y="4461398"/>
                </a:moveTo>
                <a:lnTo>
                  <a:pt x="0" y="4461398"/>
                </a:lnTo>
                <a:lnTo>
                  <a:pt x="0" y="0"/>
                </a:lnTo>
                <a:lnTo>
                  <a:pt x="3150862" y="0"/>
                </a:lnTo>
                <a:lnTo>
                  <a:pt x="3150862" y="4461398"/>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3624976" y="9258300"/>
            <a:ext cx="4490468" cy="673570"/>
          </a:xfrm>
          <a:custGeom>
            <a:avLst/>
            <a:gdLst/>
            <a:ahLst/>
            <a:cxnLst/>
            <a:rect l="l" t="t" r="r" b="b"/>
            <a:pathLst>
              <a:path w="4490468" h="673570">
                <a:moveTo>
                  <a:pt x="0" y="0"/>
                </a:moveTo>
                <a:lnTo>
                  <a:pt x="4490468" y="0"/>
                </a:lnTo>
                <a:lnTo>
                  <a:pt x="4490468" y="673570"/>
                </a:lnTo>
                <a:lnTo>
                  <a:pt x="0" y="67357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TextBox 7"/>
          <p:cNvSpPr txBox="1"/>
          <p:nvPr/>
        </p:nvSpPr>
        <p:spPr>
          <a:xfrm>
            <a:off x="3196976" y="2379582"/>
            <a:ext cx="11894048" cy="2206536"/>
          </a:xfrm>
          <a:prstGeom prst="rect">
            <a:avLst/>
          </a:prstGeom>
        </p:spPr>
        <p:txBody>
          <a:bodyPr lIns="0" tIns="0" rIns="0" bIns="0" rtlCol="0" anchor="t">
            <a:spAutoFit/>
          </a:bodyPr>
          <a:lstStyle/>
          <a:p>
            <a:pPr algn="ctr">
              <a:lnSpc>
                <a:spcPts val="8186"/>
              </a:lnSpc>
            </a:pPr>
            <a:r>
              <a:rPr lang="en-US" sz="10362">
                <a:solidFill>
                  <a:srgbClr val="FFA501"/>
                </a:solidFill>
                <a:latin typeface="Staatliches"/>
                <a:ea typeface="Staatliches"/>
                <a:cs typeface="Staatliches"/>
                <a:sym typeface="Staatliches"/>
              </a:rPr>
              <a:t>implementasi kurikulum smk</a:t>
            </a:r>
          </a:p>
        </p:txBody>
      </p:sp>
      <p:sp>
        <p:nvSpPr>
          <p:cNvPr id="8" name="TextBox 8"/>
          <p:cNvSpPr txBox="1"/>
          <p:nvPr/>
        </p:nvSpPr>
        <p:spPr>
          <a:xfrm>
            <a:off x="3044576" y="4776618"/>
            <a:ext cx="12198848" cy="1872039"/>
          </a:xfrm>
          <a:prstGeom prst="rect">
            <a:avLst/>
          </a:prstGeom>
        </p:spPr>
        <p:txBody>
          <a:bodyPr lIns="0" tIns="0" rIns="0" bIns="0" rtlCol="0" anchor="t">
            <a:spAutoFit/>
          </a:bodyPr>
          <a:lstStyle/>
          <a:p>
            <a:pPr algn="ctr">
              <a:lnSpc>
                <a:spcPts val="7196"/>
              </a:lnSpc>
            </a:pPr>
            <a:r>
              <a:rPr lang="en-US" sz="7655">
                <a:solidFill>
                  <a:srgbClr val="050A30"/>
                </a:solidFill>
                <a:latin typeface="Staatliches"/>
                <a:ea typeface="Staatliches"/>
                <a:cs typeface="Staatliches"/>
                <a:sym typeface="Staatliches"/>
              </a:rPr>
              <a:t>koding dan kecerdasan artifisial dalam pembelajaran smk</a:t>
            </a:r>
          </a:p>
        </p:txBody>
      </p:sp>
      <p:sp>
        <p:nvSpPr>
          <p:cNvPr id="9" name="TextBox 9"/>
          <p:cNvSpPr txBox="1"/>
          <p:nvPr/>
        </p:nvSpPr>
        <p:spPr>
          <a:xfrm>
            <a:off x="5314348" y="8016873"/>
            <a:ext cx="7659304" cy="717604"/>
          </a:xfrm>
          <a:prstGeom prst="rect">
            <a:avLst/>
          </a:prstGeom>
        </p:spPr>
        <p:txBody>
          <a:bodyPr lIns="0" tIns="0" rIns="0" bIns="0" rtlCol="0" anchor="t">
            <a:spAutoFit/>
          </a:bodyPr>
          <a:lstStyle/>
          <a:p>
            <a:pPr algn="ctr">
              <a:lnSpc>
                <a:spcPts val="5599"/>
              </a:lnSpc>
            </a:pPr>
            <a:r>
              <a:rPr lang="en-US" sz="3999" b="1">
                <a:solidFill>
                  <a:srgbClr val="000000"/>
                </a:solidFill>
                <a:latin typeface="Poppins Bold"/>
                <a:ea typeface="Poppins Bold"/>
                <a:cs typeface="Poppins Bold"/>
                <a:sym typeface="Poppins Bold"/>
              </a:rPr>
              <a:t>OLEH AGATHE</a:t>
            </a:r>
          </a:p>
        </p:txBody>
      </p:sp>
      <p:sp>
        <p:nvSpPr>
          <p:cNvPr id="10" name="Freeform 10"/>
          <p:cNvSpPr/>
          <p:nvPr/>
        </p:nvSpPr>
        <p:spPr>
          <a:xfrm>
            <a:off x="1028700" y="388756"/>
            <a:ext cx="5438771" cy="956034"/>
          </a:xfrm>
          <a:custGeom>
            <a:avLst/>
            <a:gdLst/>
            <a:ahLst/>
            <a:cxnLst/>
            <a:rect l="l" t="t" r="r" b="b"/>
            <a:pathLst>
              <a:path w="5438771" h="956034">
                <a:moveTo>
                  <a:pt x="0" y="0"/>
                </a:moveTo>
                <a:lnTo>
                  <a:pt x="5438771" y="0"/>
                </a:lnTo>
                <a:lnTo>
                  <a:pt x="5438771" y="956034"/>
                </a:lnTo>
                <a:lnTo>
                  <a:pt x="0" y="956034"/>
                </a:lnTo>
                <a:lnTo>
                  <a:pt x="0" y="0"/>
                </a:lnTo>
                <a:close/>
              </a:path>
            </a:pathLst>
          </a:custGeom>
          <a:blipFill>
            <a:blip r:embed="rId5"/>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rot="2700000">
            <a:off x="-569788" y="-302189"/>
            <a:ext cx="3196976" cy="4526692"/>
          </a:xfrm>
          <a:custGeom>
            <a:avLst/>
            <a:gdLst/>
            <a:ahLst/>
            <a:cxnLst/>
            <a:rect l="l" t="t" r="r" b="b"/>
            <a:pathLst>
              <a:path w="3196976" h="4526692">
                <a:moveTo>
                  <a:pt x="0" y="0"/>
                </a:moveTo>
                <a:lnTo>
                  <a:pt x="3196976" y="0"/>
                </a:lnTo>
                <a:lnTo>
                  <a:pt x="3196976" y="4526692"/>
                </a:lnTo>
                <a:lnTo>
                  <a:pt x="0" y="4526692"/>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rot="2700000" flipH="1" flipV="1">
            <a:off x="15802849" y="6103478"/>
            <a:ext cx="3196976" cy="4526692"/>
          </a:xfrm>
          <a:custGeom>
            <a:avLst/>
            <a:gdLst/>
            <a:ahLst/>
            <a:cxnLst/>
            <a:rect l="l" t="t" r="r" b="b"/>
            <a:pathLst>
              <a:path w="3196976" h="4526692">
                <a:moveTo>
                  <a:pt x="3196976" y="4526691"/>
                </a:moveTo>
                <a:lnTo>
                  <a:pt x="0" y="4526691"/>
                </a:lnTo>
                <a:lnTo>
                  <a:pt x="0" y="0"/>
                </a:lnTo>
                <a:lnTo>
                  <a:pt x="3196976" y="0"/>
                </a:lnTo>
                <a:lnTo>
                  <a:pt x="3196976" y="4526691"/>
                </a:lnTo>
                <a:close/>
              </a:path>
            </a:pathLst>
          </a:custGeom>
          <a:blipFill>
            <a:blip>
              <a:extLst>
                <a:ext uri="{96DAC541-7B7A-43D3-8B79-37D633B846F1}">
                  <asvg:svgBlip xmlns:asvg="http://schemas.microsoft.com/office/drawing/2016/SVG/main" r:embed="rId2"/>
                </a:ext>
              </a:extLst>
            </a:blip>
            <a:stretch>
              <a:fillRect/>
            </a:stretch>
          </a:blipFill>
        </p:spPr>
      </p:sp>
      <p:sp>
        <p:nvSpPr>
          <p:cNvPr id="4" name="Freeform 4"/>
          <p:cNvSpPr/>
          <p:nvPr/>
        </p:nvSpPr>
        <p:spPr>
          <a:xfrm>
            <a:off x="16017266" y="-10287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2644599" y="8366823"/>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5816669" y="2603639"/>
            <a:ext cx="6654661" cy="6654661"/>
          </a:xfrm>
          <a:custGeom>
            <a:avLst/>
            <a:gdLst/>
            <a:ahLst/>
            <a:cxnLst/>
            <a:rect l="l" t="t" r="r" b="b"/>
            <a:pathLst>
              <a:path w="6654661" h="6654661">
                <a:moveTo>
                  <a:pt x="0" y="0"/>
                </a:moveTo>
                <a:lnTo>
                  <a:pt x="6654662" y="0"/>
                </a:lnTo>
                <a:lnTo>
                  <a:pt x="6654662" y="6654661"/>
                </a:lnTo>
                <a:lnTo>
                  <a:pt x="0" y="6654661"/>
                </a:lnTo>
                <a:lnTo>
                  <a:pt x="0" y="0"/>
                </a:lnTo>
                <a:close/>
              </a:path>
            </a:pathLst>
          </a:custGeom>
          <a:blipFill>
            <a:blip r:embed="rId4"/>
            <a:stretch>
              <a:fillRect/>
            </a:stretch>
          </a:blipFill>
        </p:spPr>
      </p:sp>
      <p:sp>
        <p:nvSpPr>
          <p:cNvPr id="7" name="TextBox 7"/>
          <p:cNvSpPr txBox="1"/>
          <p:nvPr/>
        </p:nvSpPr>
        <p:spPr>
          <a:xfrm>
            <a:off x="4663024" y="1371600"/>
            <a:ext cx="8961952" cy="1061011"/>
          </a:xfrm>
          <a:prstGeom prst="rect">
            <a:avLst/>
          </a:prstGeom>
        </p:spPr>
        <p:txBody>
          <a:bodyPr lIns="0" tIns="0" rIns="0" bIns="0" rtlCol="0" anchor="t">
            <a:spAutoFit/>
          </a:bodyPr>
          <a:lstStyle/>
          <a:p>
            <a:pPr algn="ctr">
              <a:lnSpc>
                <a:spcPts val="7425"/>
              </a:lnSpc>
            </a:pPr>
            <a:r>
              <a:rPr lang="en-US" sz="9399">
                <a:solidFill>
                  <a:srgbClr val="003B64"/>
                </a:solidFill>
                <a:latin typeface="Staatliches"/>
                <a:ea typeface="Staatliches"/>
                <a:cs typeface="Staatliches"/>
                <a:sym typeface="Staatliches"/>
              </a:rPr>
              <a:t>Refleksi awal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flipH="1">
            <a:off x="9845066" y="0"/>
            <a:ext cx="10287000" cy="10287000"/>
          </a:xfrm>
          <a:custGeom>
            <a:avLst/>
            <a:gdLst/>
            <a:ahLst/>
            <a:cxnLst/>
            <a:rect l="l" t="t" r="r" b="b"/>
            <a:pathLst>
              <a:path w="10287000" h="10287000">
                <a:moveTo>
                  <a:pt x="10287000" y="0"/>
                </a:moveTo>
                <a:lnTo>
                  <a:pt x="0" y="0"/>
                </a:lnTo>
                <a:lnTo>
                  <a:pt x="0" y="10287000"/>
                </a:lnTo>
                <a:lnTo>
                  <a:pt x="10287000" y="10287000"/>
                </a:lnTo>
                <a:lnTo>
                  <a:pt x="1028700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a:off x="-409181"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a:off x="-1359671" y="8229600"/>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flipH="1" flipV="1">
            <a:off x="16617220" y="0"/>
            <a:ext cx="3341560" cy="4114800"/>
          </a:xfrm>
          <a:custGeom>
            <a:avLst/>
            <a:gdLst/>
            <a:ahLst/>
            <a:cxnLst/>
            <a:rect l="l" t="t" r="r" b="b"/>
            <a:pathLst>
              <a:path w="3341560" h="4114800">
                <a:moveTo>
                  <a:pt x="3341560" y="4114800"/>
                </a:moveTo>
                <a:lnTo>
                  <a:pt x="0" y="4114800"/>
                </a:lnTo>
                <a:lnTo>
                  <a:pt x="0" y="0"/>
                </a:lnTo>
                <a:lnTo>
                  <a:pt x="3341560" y="0"/>
                </a:lnTo>
                <a:lnTo>
                  <a:pt x="3341560" y="411480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642080" y="204917"/>
            <a:ext cx="4118951" cy="914750"/>
          </a:xfrm>
          <a:custGeom>
            <a:avLst/>
            <a:gdLst/>
            <a:ahLst/>
            <a:cxnLst/>
            <a:rect l="l" t="t" r="r" b="b"/>
            <a:pathLst>
              <a:path w="4118951" h="914750">
                <a:moveTo>
                  <a:pt x="0" y="0"/>
                </a:moveTo>
                <a:lnTo>
                  <a:pt x="4118951" y="0"/>
                </a:lnTo>
                <a:lnTo>
                  <a:pt x="4118951" y="914750"/>
                </a:lnTo>
                <a:lnTo>
                  <a:pt x="0" y="91475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flipH="1">
            <a:off x="14557744" y="9372250"/>
            <a:ext cx="4118951" cy="914750"/>
          </a:xfrm>
          <a:custGeom>
            <a:avLst/>
            <a:gdLst/>
            <a:ahLst/>
            <a:cxnLst/>
            <a:rect l="l" t="t" r="r" b="b"/>
            <a:pathLst>
              <a:path w="4118951" h="914750">
                <a:moveTo>
                  <a:pt x="4118951" y="0"/>
                </a:moveTo>
                <a:lnTo>
                  <a:pt x="0" y="0"/>
                </a:lnTo>
                <a:lnTo>
                  <a:pt x="0" y="914750"/>
                </a:lnTo>
                <a:lnTo>
                  <a:pt x="4118951" y="914750"/>
                </a:lnTo>
                <a:lnTo>
                  <a:pt x="4118951"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Freeform 8"/>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5"/>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409181"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flipH="1">
            <a:off x="9845066" y="0"/>
            <a:ext cx="10287000" cy="10287000"/>
          </a:xfrm>
          <a:custGeom>
            <a:avLst/>
            <a:gdLst/>
            <a:ahLst/>
            <a:cxnLst/>
            <a:rect l="l" t="t" r="r" b="b"/>
            <a:pathLst>
              <a:path w="10287000" h="10287000">
                <a:moveTo>
                  <a:pt x="10287000" y="0"/>
                </a:moveTo>
                <a:lnTo>
                  <a:pt x="0" y="0"/>
                </a:lnTo>
                <a:lnTo>
                  <a:pt x="0" y="10287000"/>
                </a:lnTo>
                <a:lnTo>
                  <a:pt x="10287000" y="10287000"/>
                </a:lnTo>
                <a:lnTo>
                  <a:pt x="1028700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a:off x="0" y="9716410"/>
            <a:ext cx="3803934" cy="570590"/>
          </a:xfrm>
          <a:custGeom>
            <a:avLst/>
            <a:gdLst/>
            <a:ahLst/>
            <a:cxnLst/>
            <a:rect l="l" t="t" r="r" b="b"/>
            <a:pathLst>
              <a:path w="3803934" h="570590">
                <a:moveTo>
                  <a:pt x="0" y="0"/>
                </a:moveTo>
                <a:lnTo>
                  <a:pt x="3803934" y="0"/>
                </a:lnTo>
                <a:lnTo>
                  <a:pt x="3803934" y="570590"/>
                </a:lnTo>
                <a:lnTo>
                  <a:pt x="0" y="57059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3797532" y="204917"/>
            <a:ext cx="4490468" cy="673570"/>
          </a:xfrm>
          <a:custGeom>
            <a:avLst/>
            <a:gdLst/>
            <a:ahLst/>
            <a:cxnLst/>
            <a:rect l="l" t="t" r="r" b="b"/>
            <a:pathLst>
              <a:path w="4490468" h="673570">
                <a:moveTo>
                  <a:pt x="0" y="0"/>
                </a:moveTo>
                <a:lnTo>
                  <a:pt x="4490468" y="0"/>
                </a:lnTo>
                <a:lnTo>
                  <a:pt x="4490468" y="673570"/>
                </a:lnTo>
                <a:lnTo>
                  <a:pt x="0" y="67357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877729" y="-515486"/>
            <a:ext cx="3812859" cy="3031223"/>
          </a:xfrm>
          <a:custGeom>
            <a:avLst/>
            <a:gdLst/>
            <a:ahLst/>
            <a:cxnLst/>
            <a:rect l="l" t="t" r="r" b="b"/>
            <a:pathLst>
              <a:path w="3812859" h="3031223">
                <a:moveTo>
                  <a:pt x="0" y="0"/>
                </a:moveTo>
                <a:lnTo>
                  <a:pt x="3812858" y="0"/>
                </a:lnTo>
                <a:lnTo>
                  <a:pt x="3812858" y="3031222"/>
                </a:lnTo>
                <a:lnTo>
                  <a:pt x="0" y="3031222"/>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TextBox 7"/>
          <p:cNvSpPr txBox="1"/>
          <p:nvPr/>
        </p:nvSpPr>
        <p:spPr>
          <a:xfrm>
            <a:off x="4663024" y="1247775"/>
            <a:ext cx="8961952" cy="2038635"/>
          </a:xfrm>
          <a:prstGeom prst="rect">
            <a:avLst/>
          </a:prstGeom>
        </p:spPr>
        <p:txBody>
          <a:bodyPr lIns="0" tIns="0" rIns="0" bIns="0" rtlCol="0" anchor="t">
            <a:spAutoFit/>
          </a:bodyPr>
          <a:lstStyle/>
          <a:p>
            <a:pPr algn="ctr">
              <a:lnSpc>
                <a:spcPts val="5135"/>
              </a:lnSpc>
            </a:pPr>
            <a:r>
              <a:rPr lang="en-US" sz="6500" dirty="0" err="1">
                <a:solidFill>
                  <a:srgbClr val="003B64"/>
                </a:solidFill>
                <a:latin typeface="Staatliches"/>
                <a:ea typeface="Staatliches"/>
                <a:cs typeface="Staatliches"/>
                <a:sym typeface="Staatliches"/>
              </a:rPr>
              <a:t>Mengapa</a:t>
            </a:r>
            <a:r>
              <a:rPr lang="en-US" sz="6500" dirty="0">
                <a:solidFill>
                  <a:srgbClr val="003B64"/>
                </a:solidFill>
                <a:latin typeface="Staatliches"/>
                <a:ea typeface="Staatliches"/>
                <a:cs typeface="Staatliches"/>
                <a:sym typeface="Staatliches"/>
              </a:rPr>
              <a:t> KKA </a:t>
            </a:r>
            <a:r>
              <a:rPr lang="en-US" sz="6500" dirty="0" err="1">
                <a:solidFill>
                  <a:srgbClr val="003B64"/>
                </a:solidFill>
                <a:latin typeface="Staatliches"/>
                <a:ea typeface="Staatliches"/>
                <a:cs typeface="Staatliches"/>
                <a:sym typeface="Staatliches"/>
              </a:rPr>
              <a:t>diimplementasikan</a:t>
            </a:r>
            <a:r>
              <a:rPr lang="en-US" sz="6500" dirty="0">
                <a:solidFill>
                  <a:srgbClr val="003B64"/>
                </a:solidFill>
                <a:latin typeface="Staatliches"/>
                <a:ea typeface="Staatliches"/>
                <a:cs typeface="Staatliches"/>
                <a:sym typeface="Staatliches"/>
              </a:rPr>
              <a:t> di </a:t>
            </a:r>
            <a:r>
              <a:rPr lang="en-US" sz="6500" dirty="0" err="1">
                <a:solidFill>
                  <a:srgbClr val="003B64"/>
                </a:solidFill>
                <a:latin typeface="Staatliches"/>
                <a:ea typeface="Staatliches"/>
                <a:cs typeface="Staatliches"/>
                <a:sym typeface="Staatliches"/>
              </a:rPr>
              <a:t>kurikulum</a:t>
            </a:r>
            <a:r>
              <a:rPr lang="en-US" sz="6500" dirty="0">
                <a:solidFill>
                  <a:srgbClr val="003B64"/>
                </a:solidFill>
                <a:latin typeface="Staatliches"/>
                <a:ea typeface="Staatliches"/>
                <a:cs typeface="Staatliches"/>
                <a:sym typeface="Staatliches"/>
              </a:rPr>
              <a:t>?</a:t>
            </a:r>
          </a:p>
        </p:txBody>
      </p:sp>
      <p:sp>
        <p:nvSpPr>
          <p:cNvPr id="8" name="TextBox 8"/>
          <p:cNvSpPr txBox="1"/>
          <p:nvPr/>
        </p:nvSpPr>
        <p:spPr>
          <a:xfrm>
            <a:off x="1901967" y="3445673"/>
            <a:ext cx="7787350" cy="2151776"/>
          </a:xfrm>
          <a:prstGeom prst="rect">
            <a:avLst/>
          </a:prstGeom>
        </p:spPr>
        <p:txBody>
          <a:bodyPr lIns="0" tIns="0" rIns="0" bIns="0" rtlCol="0" anchor="t">
            <a:spAutoFit/>
          </a:bodyPr>
          <a:lstStyle/>
          <a:p>
            <a:pPr marL="653286" lvl="1" indent="-326643" algn="l">
              <a:lnSpc>
                <a:spcPts val="4236"/>
              </a:lnSpc>
              <a:buAutoNum type="arabicPeriod"/>
            </a:pPr>
            <a:r>
              <a:rPr lang="en-US" sz="3025">
                <a:solidFill>
                  <a:srgbClr val="000000"/>
                </a:solidFill>
                <a:latin typeface="Poppins"/>
                <a:ea typeface="Poppins"/>
                <a:cs typeface="Poppins"/>
                <a:sym typeface="Poppins"/>
              </a:rPr>
              <a:t>membangun sumber daya manusia (SDM) yang unggul, kompetitif, dan adaptif terhadap tantangan global di era digital</a:t>
            </a:r>
          </a:p>
        </p:txBody>
      </p:sp>
      <p:sp>
        <p:nvSpPr>
          <p:cNvPr id="9" name="Freeform 9"/>
          <p:cNvSpPr/>
          <p:nvPr/>
        </p:nvSpPr>
        <p:spPr>
          <a:xfrm>
            <a:off x="15352871" y="8486093"/>
            <a:ext cx="3812859" cy="3031223"/>
          </a:xfrm>
          <a:custGeom>
            <a:avLst/>
            <a:gdLst/>
            <a:ahLst/>
            <a:cxnLst/>
            <a:rect l="l" t="t" r="r" b="b"/>
            <a:pathLst>
              <a:path w="3812859" h="3031223">
                <a:moveTo>
                  <a:pt x="0" y="0"/>
                </a:moveTo>
                <a:lnTo>
                  <a:pt x="3812858" y="0"/>
                </a:lnTo>
                <a:lnTo>
                  <a:pt x="3812858" y="3031223"/>
                </a:lnTo>
                <a:lnTo>
                  <a:pt x="0" y="3031223"/>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1901967" y="5759374"/>
            <a:ext cx="7787350" cy="3218468"/>
          </a:xfrm>
          <a:prstGeom prst="rect">
            <a:avLst/>
          </a:prstGeom>
        </p:spPr>
        <p:txBody>
          <a:bodyPr lIns="0" tIns="0" rIns="0" bIns="0" rtlCol="0" anchor="t">
            <a:spAutoFit/>
          </a:bodyPr>
          <a:lstStyle/>
          <a:p>
            <a:pPr marL="653286" lvl="1" indent="-326643" algn="l">
              <a:lnSpc>
                <a:spcPts val="4236"/>
              </a:lnSpc>
              <a:buAutoNum type="arabicPeriod"/>
            </a:pPr>
            <a:r>
              <a:rPr lang="en-US" sz="3025">
                <a:solidFill>
                  <a:srgbClr val="000000"/>
                </a:solidFill>
                <a:latin typeface="Poppins"/>
                <a:ea typeface="Poppins"/>
                <a:cs typeface="Poppins"/>
                <a:sym typeface="Poppins"/>
              </a:rPr>
              <a:t>langkah strategis untuk mendukung Visi Indonesia Emas 2045 serta target nasional yang tertuang dalam Asta Cita, khususnya dalam memperkuat sains, teknologi, dan pendidikan</a:t>
            </a:r>
          </a:p>
        </p:txBody>
      </p:sp>
      <p:sp>
        <p:nvSpPr>
          <p:cNvPr id="11" name="TextBox 11"/>
          <p:cNvSpPr txBox="1"/>
          <p:nvPr/>
        </p:nvSpPr>
        <p:spPr>
          <a:xfrm>
            <a:off x="10158353" y="3445673"/>
            <a:ext cx="7787350" cy="4285160"/>
          </a:xfrm>
          <a:prstGeom prst="rect">
            <a:avLst/>
          </a:prstGeom>
        </p:spPr>
        <p:txBody>
          <a:bodyPr lIns="0" tIns="0" rIns="0" bIns="0" rtlCol="0" anchor="t">
            <a:spAutoFit/>
          </a:bodyPr>
          <a:lstStyle/>
          <a:p>
            <a:pPr marL="653286" lvl="1" indent="-326643" algn="l">
              <a:lnSpc>
                <a:spcPts val="4236"/>
              </a:lnSpc>
              <a:buAutoNum type="arabicPeriod"/>
            </a:pPr>
            <a:r>
              <a:rPr lang="en-US" sz="3025">
                <a:solidFill>
                  <a:srgbClr val="000000"/>
                </a:solidFill>
                <a:latin typeface="Poppins"/>
                <a:ea typeface="Poppins"/>
                <a:cs typeface="Poppins"/>
                <a:sym typeface="Poppins"/>
              </a:rPr>
              <a:t>Transformasi Ekonomi Digital: Pemanfaatan KA diproyeksikan memberikan kontribusi ekonomi yang sangat besar, di mana Indonesia berpotensi memperoleh nilai tambah hingga USD 366 miliar terhadap Produk Domestik Bruto (PDB) pada tahun 2030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409181"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flipH="1">
            <a:off x="9877819" y="0"/>
            <a:ext cx="10287000" cy="10287000"/>
          </a:xfrm>
          <a:custGeom>
            <a:avLst/>
            <a:gdLst/>
            <a:ahLst/>
            <a:cxnLst/>
            <a:rect l="l" t="t" r="r" b="b"/>
            <a:pathLst>
              <a:path w="10287000" h="10287000">
                <a:moveTo>
                  <a:pt x="10287000" y="0"/>
                </a:moveTo>
                <a:lnTo>
                  <a:pt x="0" y="0"/>
                </a:lnTo>
                <a:lnTo>
                  <a:pt x="0" y="10287000"/>
                </a:lnTo>
                <a:lnTo>
                  <a:pt x="10287000" y="10287000"/>
                </a:lnTo>
                <a:lnTo>
                  <a:pt x="1028700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a:off x="0" y="9716410"/>
            <a:ext cx="3803934" cy="570590"/>
          </a:xfrm>
          <a:custGeom>
            <a:avLst/>
            <a:gdLst/>
            <a:ahLst/>
            <a:cxnLst/>
            <a:rect l="l" t="t" r="r" b="b"/>
            <a:pathLst>
              <a:path w="3803934" h="570590">
                <a:moveTo>
                  <a:pt x="0" y="0"/>
                </a:moveTo>
                <a:lnTo>
                  <a:pt x="3803934" y="0"/>
                </a:lnTo>
                <a:lnTo>
                  <a:pt x="3803934" y="570590"/>
                </a:lnTo>
                <a:lnTo>
                  <a:pt x="0" y="57059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3797532" y="204917"/>
            <a:ext cx="4490468" cy="673570"/>
          </a:xfrm>
          <a:custGeom>
            <a:avLst/>
            <a:gdLst/>
            <a:ahLst/>
            <a:cxnLst/>
            <a:rect l="l" t="t" r="r" b="b"/>
            <a:pathLst>
              <a:path w="4490468" h="673570">
                <a:moveTo>
                  <a:pt x="0" y="0"/>
                </a:moveTo>
                <a:lnTo>
                  <a:pt x="4490468" y="0"/>
                </a:lnTo>
                <a:lnTo>
                  <a:pt x="4490468" y="673570"/>
                </a:lnTo>
                <a:lnTo>
                  <a:pt x="0" y="67357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877729" y="-515486"/>
            <a:ext cx="3812859" cy="3031223"/>
          </a:xfrm>
          <a:custGeom>
            <a:avLst/>
            <a:gdLst/>
            <a:ahLst/>
            <a:cxnLst/>
            <a:rect l="l" t="t" r="r" b="b"/>
            <a:pathLst>
              <a:path w="3812859" h="3031223">
                <a:moveTo>
                  <a:pt x="0" y="0"/>
                </a:moveTo>
                <a:lnTo>
                  <a:pt x="3812858" y="0"/>
                </a:lnTo>
                <a:lnTo>
                  <a:pt x="3812858" y="3031222"/>
                </a:lnTo>
                <a:lnTo>
                  <a:pt x="0" y="3031222"/>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TextBox 7"/>
          <p:cNvSpPr txBox="1"/>
          <p:nvPr/>
        </p:nvSpPr>
        <p:spPr>
          <a:xfrm>
            <a:off x="4663024" y="1247775"/>
            <a:ext cx="8961952" cy="2033848"/>
          </a:xfrm>
          <a:prstGeom prst="rect">
            <a:avLst/>
          </a:prstGeom>
        </p:spPr>
        <p:txBody>
          <a:bodyPr lIns="0" tIns="0" rIns="0" bIns="0" rtlCol="0" anchor="t">
            <a:spAutoFit/>
          </a:bodyPr>
          <a:lstStyle/>
          <a:p>
            <a:pPr algn="ctr">
              <a:lnSpc>
                <a:spcPts val="5135"/>
              </a:lnSpc>
            </a:pPr>
            <a:r>
              <a:rPr lang="en-US" sz="6500">
                <a:solidFill>
                  <a:srgbClr val="003B64"/>
                </a:solidFill>
                <a:latin typeface="Staatliches"/>
                <a:ea typeface="Staatliches"/>
                <a:cs typeface="Staatliches"/>
                <a:sym typeface="Staatliches"/>
              </a:rPr>
              <a:t>Mengapa KKA diimplementasikan di kurikulum?</a:t>
            </a:r>
          </a:p>
        </p:txBody>
      </p:sp>
      <p:sp>
        <p:nvSpPr>
          <p:cNvPr id="8" name="TextBox 8"/>
          <p:cNvSpPr txBox="1"/>
          <p:nvPr/>
        </p:nvSpPr>
        <p:spPr>
          <a:xfrm>
            <a:off x="1901967" y="3445673"/>
            <a:ext cx="7787350" cy="3218468"/>
          </a:xfrm>
          <a:prstGeom prst="rect">
            <a:avLst/>
          </a:prstGeom>
        </p:spPr>
        <p:txBody>
          <a:bodyPr lIns="0" tIns="0" rIns="0" bIns="0" rtlCol="0" anchor="t">
            <a:spAutoFit/>
          </a:bodyPr>
          <a:lstStyle/>
          <a:p>
            <a:pPr marL="653286" lvl="1" indent="-326643" algn="l">
              <a:lnSpc>
                <a:spcPts val="4236"/>
              </a:lnSpc>
              <a:buAutoNum type="arabicPeriod"/>
            </a:pPr>
            <a:r>
              <a:rPr lang="en-US" sz="3025">
                <a:solidFill>
                  <a:srgbClr val="000000"/>
                </a:solidFill>
                <a:latin typeface="Poppins"/>
                <a:ea typeface="Poppins"/>
                <a:cs typeface="Poppins"/>
                <a:sym typeface="Poppins"/>
              </a:rPr>
              <a:t>Kesiapan Menghadapi Industri 4.0 dan Masyarakat 5.0. Tanpa literasi digital yang kuat, generasi muda akan kesulitan bersaing di dunia kerja yang semakin berbasis teknologi</a:t>
            </a:r>
          </a:p>
        </p:txBody>
      </p:sp>
      <p:sp>
        <p:nvSpPr>
          <p:cNvPr id="9" name="Freeform 9"/>
          <p:cNvSpPr/>
          <p:nvPr/>
        </p:nvSpPr>
        <p:spPr>
          <a:xfrm>
            <a:off x="15352871" y="8486093"/>
            <a:ext cx="3812859" cy="3031223"/>
          </a:xfrm>
          <a:custGeom>
            <a:avLst/>
            <a:gdLst/>
            <a:ahLst/>
            <a:cxnLst/>
            <a:rect l="l" t="t" r="r" b="b"/>
            <a:pathLst>
              <a:path w="3812859" h="3031223">
                <a:moveTo>
                  <a:pt x="0" y="0"/>
                </a:moveTo>
                <a:lnTo>
                  <a:pt x="3812858" y="0"/>
                </a:lnTo>
                <a:lnTo>
                  <a:pt x="3812858" y="3031223"/>
                </a:lnTo>
                <a:lnTo>
                  <a:pt x="0" y="3031223"/>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TextBox 10"/>
          <p:cNvSpPr txBox="1"/>
          <p:nvPr/>
        </p:nvSpPr>
        <p:spPr>
          <a:xfrm>
            <a:off x="1901967" y="7031288"/>
            <a:ext cx="7787350" cy="2685122"/>
          </a:xfrm>
          <a:prstGeom prst="rect">
            <a:avLst/>
          </a:prstGeom>
        </p:spPr>
        <p:txBody>
          <a:bodyPr lIns="0" tIns="0" rIns="0" bIns="0" rtlCol="0" anchor="t">
            <a:spAutoFit/>
          </a:bodyPr>
          <a:lstStyle/>
          <a:p>
            <a:pPr marL="653286" lvl="1" indent="-326643" algn="l">
              <a:lnSpc>
                <a:spcPts val="4236"/>
              </a:lnSpc>
              <a:buAutoNum type="arabicPeriod"/>
            </a:pPr>
            <a:r>
              <a:rPr lang="en-US" sz="3025">
                <a:solidFill>
                  <a:srgbClr val="000000"/>
                </a:solidFill>
                <a:latin typeface="Poppins"/>
                <a:ea typeface="Poppins"/>
                <a:cs typeface="Poppins"/>
                <a:sym typeface="Poppins"/>
              </a:rPr>
              <a:t>melatih berpikir komputasional (computational thinking), berpikir logis, kritis, kreatif, serta kemampuan pemecahan masalah secara sistematis</a:t>
            </a:r>
          </a:p>
        </p:txBody>
      </p:sp>
      <p:sp>
        <p:nvSpPr>
          <p:cNvPr id="11" name="TextBox 11"/>
          <p:cNvSpPr txBox="1"/>
          <p:nvPr/>
        </p:nvSpPr>
        <p:spPr>
          <a:xfrm>
            <a:off x="10158353" y="3445673"/>
            <a:ext cx="7787350" cy="2151776"/>
          </a:xfrm>
          <a:prstGeom prst="rect">
            <a:avLst/>
          </a:prstGeom>
        </p:spPr>
        <p:txBody>
          <a:bodyPr lIns="0" tIns="0" rIns="0" bIns="0" rtlCol="0" anchor="t">
            <a:spAutoFit/>
          </a:bodyPr>
          <a:lstStyle/>
          <a:p>
            <a:pPr marL="653286" lvl="1" indent="-326643" algn="l">
              <a:lnSpc>
                <a:spcPts val="4236"/>
              </a:lnSpc>
              <a:buAutoNum type="arabicPeriod"/>
            </a:pPr>
            <a:r>
              <a:rPr lang="en-US" sz="3025">
                <a:solidFill>
                  <a:srgbClr val="000000"/>
                </a:solidFill>
                <a:latin typeface="Poppins"/>
                <a:ea typeface="Poppins"/>
                <a:cs typeface="Poppins"/>
                <a:sym typeface="Poppins"/>
              </a:rPr>
              <a:t>untuk membangun kesadaran etis agar siswa mampu menggunakan teknologi secara bijak, aman, dan bertanggung jawab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0" y="204917"/>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a:off x="14685156" y="9361932"/>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4" name="Freeform 4"/>
          <p:cNvSpPr/>
          <p:nvPr/>
        </p:nvSpPr>
        <p:spPr>
          <a:xfrm rot="1251762">
            <a:off x="-1670780" y="8719404"/>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6513956" y="-927415"/>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828800" y="169164"/>
            <a:ext cx="14879171" cy="10117836"/>
          </a:xfrm>
          <a:custGeom>
            <a:avLst/>
            <a:gdLst/>
            <a:ahLst/>
            <a:cxnLst/>
            <a:rect l="l" t="t" r="r" b="b"/>
            <a:pathLst>
              <a:path w="14879171" h="10117836">
                <a:moveTo>
                  <a:pt x="0" y="0"/>
                </a:moveTo>
                <a:lnTo>
                  <a:pt x="14879171" y="0"/>
                </a:lnTo>
                <a:lnTo>
                  <a:pt x="14879171" y="10117836"/>
                </a:lnTo>
                <a:lnTo>
                  <a:pt x="0" y="10117836"/>
                </a:lnTo>
                <a:lnTo>
                  <a:pt x="0" y="0"/>
                </a:lnTo>
                <a:close/>
              </a:path>
            </a:pathLst>
          </a:custGeom>
          <a:blipFill>
            <a:blip r:embed="rId4"/>
            <a:stretch>
              <a:fillRect/>
            </a:stretch>
          </a:blipFill>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0" y="204917"/>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a:off x="14685156" y="9361932"/>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4" name="Freeform 4"/>
          <p:cNvSpPr/>
          <p:nvPr/>
        </p:nvSpPr>
        <p:spPr>
          <a:xfrm rot="1251762">
            <a:off x="-1670780" y="8719404"/>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6513956" y="-927415"/>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2674551" y="1431329"/>
            <a:ext cx="12787712" cy="4134949"/>
          </a:xfrm>
          <a:custGeom>
            <a:avLst/>
            <a:gdLst/>
            <a:ahLst/>
            <a:cxnLst/>
            <a:rect l="l" t="t" r="r" b="b"/>
            <a:pathLst>
              <a:path w="12787712" h="4134949">
                <a:moveTo>
                  <a:pt x="0" y="0"/>
                </a:moveTo>
                <a:lnTo>
                  <a:pt x="12787713" y="0"/>
                </a:lnTo>
                <a:lnTo>
                  <a:pt x="12787713" y="4134949"/>
                </a:lnTo>
                <a:lnTo>
                  <a:pt x="0" y="4134949"/>
                </a:lnTo>
                <a:lnTo>
                  <a:pt x="0" y="0"/>
                </a:lnTo>
                <a:close/>
              </a:path>
            </a:pathLst>
          </a:custGeom>
          <a:blipFill>
            <a:blip r:embed="rId4"/>
            <a:stretch>
              <a:fillRect/>
            </a:stretch>
          </a:blipFill>
        </p:spPr>
      </p:sp>
      <p:sp>
        <p:nvSpPr>
          <p:cNvPr id="7" name="Freeform 7"/>
          <p:cNvSpPr/>
          <p:nvPr/>
        </p:nvSpPr>
        <p:spPr>
          <a:xfrm>
            <a:off x="3276291" y="5143500"/>
            <a:ext cx="11846848" cy="1740438"/>
          </a:xfrm>
          <a:custGeom>
            <a:avLst/>
            <a:gdLst/>
            <a:ahLst/>
            <a:cxnLst/>
            <a:rect l="l" t="t" r="r" b="b"/>
            <a:pathLst>
              <a:path w="11846848" h="1740438">
                <a:moveTo>
                  <a:pt x="0" y="0"/>
                </a:moveTo>
                <a:lnTo>
                  <a:pt x="11846848" y="0"/>
                </a:lnTo>
                <a:lnTo>
                  <a:pt x="11846848" y="1740438"/>
                </a:lnTo>
                <a:lnTo>
                  <a:pt x="0" y="1740438"/>
                </a:lnTo>
                <a:lnTo>
                  <a:pt x="0" y="0"/>
                </a:lnTo>
                <a:close/>
              </a:path>
            </a:pathLst>
          </a:custGeom>
          <a:blipFill>
            <a:blip r:embed="rId5"/>
            <a:stretch>
              <a:fillRect/>
            </a:stretch>
          </a:blipFill>
        </p:spPr>
      </p:sp>
      <p:sp>
        <p:nvSpPr>
          <p:cNvPr id="8" name="Freeform 8"/>
          <p:cNvSpPr/>
          <p:nvPr/>
        </p:nvSpPr>
        <p:spPr>
          <a:xfrm>
            <a:off x="3276291" y="6883938"/>
            <a:ext cx="11846848" cy="1579580"/>
          </a:xfrm>
          <a:custGeom>
            <a:avLst/>
            <a:gdLst/>
            <a:ahLst/>
            <a:cxnLst/>
            <a:rect l="l" t="t" r="r" b="b"/>
            <a:pathLst>
              <a:path w="11846848" h="1579580">
                <a:moveTo>
                  <a:pt x="0" y="0"/>
                </a:moveTo>
                <a:lnTo>
                  <a:pt x="11846848" y="0"/>
                </a:lnTo>
                <a:lnTo>
                  <a:pt x="11846848" y="1579580"/>
                </a:lnTo>
                <a:lnTo>
                  <a:pt x="0" y="1579580"/>
                </a:lnTo>
                <a:lnTo>
                  <a:pt x="0" y="0"/>
                </a:lnTo>
                <a:close/>
              </a:path>
            </a:pathLst>
          </a:custGeom>
          <a:blipFill>
            <a:blip r:embed="rId6"/>
            <a:stretch>
              <a:fillRect/>
            </a:stretch>
          </a:blipFill>
        </p:spPr>
      </p:sp>
      <p:sp>
        <p:nvSpPr>
          <p:cNvPr id="9" name="Freeform 9"/>
          <p:cNvSpPr/>
          <p:nvPr/>
        </p:nvSpPr>
        <p:spPr>
          <a:xfrm>
            <a:off x="3466946" y="8532396"/>
            <a:ext cx="11465539" cy="760659"/>
          </a:xfrm>
          <a:custGeom>
            <a:avLst/>
            <a:gdLst/>
            <a:ahLst/>
            <a:cxnLst/>
            <a:rect l="l" t="t" r="r" b="b"/>
            <a:pathLst>
              <a:path w="11465539" h="760659">
                <a:moveTo>
                  <a:pt x="0" y="0"/>
                </a:moveTo>
                <a:lnTo>
                  <a:pt x="11465539" y="0"/>
                </a:lnTo>
                <a:lnTo>
                  <a:pt x="11465539" y="760658"/>
                </a:lnTo>
                <a:lnTo>
                  <a:pt x="0" y="760658"/>
                </a:lnTo>
                <a:lnTo>
                  <a:pt x="0" y="0"/>
                </a:lnTo>
                <a:close/>
              </a:path>
            </a:pathLst>
          </a:custGeom>
          <a:blipFill>
            <a:blip r:embed="rId7"/>
            <a:stretch>
              <a:fillRect/>
            </a:stretch>
          </a:blipFill>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0" y="204917"/>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a:off x="14685156" y="9361932"/>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4" name="Freeform 4"/>
          <p:cNvSpPr/>
          <p:nvPr/>
        </p:nvSpPr>
        <p:spPr>
          <a:xfrm rot="1251762">
            <a:off x="-1670780" y="8719404"/>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6513956" y="-927415"/>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2953662" y="7195413"/>
            <a:ext cx="13075355" cy="1623737"/>
          </a:xfrm>
          <a:custGeom>
            <a:avLst/>
            <a:gdLst/>
            <a:ahLst/>
            <a:cxnLst/>
            <a:rect l="l" t="t" r="r" b="b"/>
            <a:pathLst>
              <a:path w="13075355" h="1623737">
                <a:moveTo>
                  <a:pt x="0" y="0"/>
                </a:moveTo>
                <a:lnTo>
                  <a:pt x="13075355" y="0"/>
                </a:lnTo>
                <a:lnTo>
                  <a:pt x="13075355" y="1623737"/>
                </a:lnTo>
                <a:lnTo>
                  <a:pt x="0" y="1623737"/>
                </a:lnTo>
                <a:lnTo>
                  <a:pt x="0" y="0"/>
                </a:lnTo>
                <a:close/>
              </a:path>
            </a:pathLst>
          </a:custGeom>
          <a:blipFill>
            <a:blip r:embed="rId4"/>
            <a:stretch>
              <a:fillRect/>
            </a:stretch>
          </a:blipFill>
        </p:spPr>
      </p:sp>
      <p:sp>
        <p:nvSpPr>
          <p:cNvPr id="7" name="Freeform 7"/>
          <p:cNvSpPr/>
          <p:nvPr/>
        </p:nvSpPr>
        <p:spPr>
          <a:xfrm>
            <a:off x="2829498" y="1514032"/>
            <a:ext cx="13323683" cy="2958384"/>
          </a:xfrm>
          <a:custGeom>
            <a:avLst/>
            <a:gdLst/>
            <a:ahLst/>
            <a:cxnLst/>
            <a:rect l="l" t="t" r="r" b="b"/>
            <a:pathLst>
              <a:path w="13323683" h="2958384">
                <a:moveTo>
                  <a:pt x="0" y="0"/>
                </a:moveTo>
                <a:lnTo>
                  <a:pt x="13323683" y="0"/>
                </a:lnTo>
                <a:lnTo>
                  <a:pt x="13323683" y="2958384"/>
                </a:lnTo>
                <a:lnTo>
                  <a:pt x="0" y="2958384"/>
                </a:lnTo>
                <a:lnTo>
                  <a:pt x="0" y="0"/>
                </a:lnTo>
                <a:close/>
              </a:path>
            </a:pathLst>
          </a:custGeom>
          <a:blipFill>
            <a:blip r:embed="rId5"/>
            <a:stretch>
              <a:fillRect/>
            </a:stretch>
          </a:blipFill>
        </p:spPr>
      </p:sp>
      <p:sp>
        <p:nvSpPr>
          <p:cNvPr id="8" name="Freeform 8"/>
          <p:cNvSpPr/>
          <p:nvPr/>
        </p:nvSpPr>
        <p:spPr>
          <a:xfrm>
            <a:off x="3077826" y="4908331"/>
            <a:ext cx="13075355" cy="607147"/>
          </a:xfrm>
          <a:custGeom>
            <a:avLst/>
            <a:gdLst/>
            <a:ahLst/>
            <a:cxnLst/>
            <a:rect l="l" t="t" r="r" b="b"/>
            <a:pathLst>
              <a:path w="13075355" h="607147">
                <a:moveTo>
                  <a:pt x="0" y="0"/>
                </a:moveTo>
                <a:lnTo>
                  <a:pt x="13075355" y="0"/>
                </a:lnTo>
                <a:lnTo>
                  <a:pt x="13075355" y="607147"/>
                </a:lnTo>
                <a:lnTo>
                  <a:pt x="0" y="607147"/>
                </a:lnTo>
                <a:lnTo>
                  <a:pt x="0" y="0"/>
                </a:lnTo>
                <a:close/>
              </a:path>
            </a:pathLst>
          </a:custGeom>
          <a:blipFill>
            <a:blip r:embed="rId6"/>
            <a:stretch>
              <a:fillRect/>
            </a:stretch>
          </a:blipFill>
        </p:spPr>
      </p:sp>
      <p:sp>
        <p:nvSpPr>
          <p:cNvPr id="9" name="Freeform 9"/>
          <p:cNvSpPr/>
          <p:nvPr/>
        </p:nvSpPr>
        <p:spPr>
          <a:xfrm>
            <a:off x="3077826" y="5953628"/>
            <a:ext cx="13075355" cy="803635"/>
          </a:xfrm>
          <a:custGeom>
            <a:avLst/>
            <a:gdLst/>
            <a:ahLst/>
            <a:cxnLst/>
            <a:rect l="l" t="t" r="r" b="b"/>
            <a:pathLst>
              <a:path w="13075355" h="803635">
                <a:moveTo>
                  <a:pt x="0" y="0"/>
                </a:moveTo>
                <a:lnTo>
                  <a:pt x="13075355" y="0"/>
                </a:lnTo>
                <a:lnTo>
                  <a:pt x="13075355" y="803635"/>
                </a:lnTo>
                <a:lnTo>
                  <a:pt x="0" y="803635"/>
                </a:lnTo>
                <a:lnTo>
                  <a:pt x="0" y="0"/>
                </a:lnTo>
                <a:close/>
              </a:path>
            </a:pathLst>
          </a:custGeom>
          <a:blipFill>
            <a:blip r:embed="rId7"/>
            <a:stretch>
              <a:fillRect/>
            </a:stretch>
          </a:blipFill>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0" y="204917"/>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a:off x="14685156" y="9361932"/>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4" name="Freeform 4"/>
          <p:cNvSpPr/>
          <p:nvPr/>
        </p:nvSpPr>
        <p:spPr>
          <a:xfrm rot="1251762">
            <a:off x="-1670780" y="8719404"/>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6513956" y="-927415"/>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2874889" y="7247729"/>
            <a:ext cx="13075355" cy="1623737"/>
          </a:xfrm>
          <a:custGeom>
            <a:avLst/>
            <a:gdLst/>
            <a:ahLst/>
            <a:cxnLst/>
            <a:rect l="l" t="t" r="r" b="b"/>
            <a:pathLst>
              <a:path w="13075355" h="1623737">
                <a:moveTo>
                  <a:pt x="0" y="0"/>
                </a:moveTo>
                <a:lnTo>
                  <a:pt x="13075355" y="0"/>
                </a:lnTo>
                <a:lnTo>
                  <a:pt x="13075355" y="1623737"/>
                </a:lnTo>
                <a:lnTo>
                  <a:pt x="0" y="1623737"/>
                </a:lnTo>
                <a:lnTo>
                  <a:pt x="0" y="0"/>
                </a:lnTo>
                <a:close/>
              </a:path>
            </a:pathLst>
          </a:custGeom>
          <a:blipFill>
            <a:blip r:embed="rId4"/>
            <a:stretch>
              <a:fillRect/>
            </a:stretch>
          </a:blipFill>
        </p:spPr>
      </p:sp>
      <p:sp>
        <p:nvSpPr>
          <p:cNvPr id="7" name="Freeform 7"/>
          <p:cNvSpPr/>
          <p:nvPr/>
        </p:nvSpPr>
        <p:spPr>
          <a:xfrm>
            <a:off x="3077826" y="5953628"/>
            <a:ext cx="13075355" cy="803635"/>
          </a:xfrm>
          <a:custGeom>
            <a:avLst/>
            <a:gdLst/>
            <a:ahLst/>
            <a:cxnLst/>
            <a:rect l="l" t="t" r="r" b="b"/>
            <a:pathLst>
              <a:path w="13075355" h="803635">
                <a:moveTo>
                  <a:pt x="0" y="0"/>
                </a:moveTo>
                <a:lnTo>
                  <a:pt x="13075355" y="0"/>
                </a:lnTo>
                <a:lnTo>
                  <a:pt x="13075355" y="803635"/>
                </a:lnTo>
                <a:lnTo>
                  <a:pt x="0" y="803635"/>
                </a:lnTo>
                <a:lnTo>
                  <a:pt x="0" y="0"/>
                </a:lnTo>
                <a:close/>
              </a:path>
            </a:pathLst>
          </a:custGeom>
          <a:blipFill>
            <a:blip r:embed="rId5"/>
            <a:stretch>
              <a:fillRect/>
            </a:stretch>
          </a:blipFill>
        </p:spPr>
      </p:sp>
      <p:sp>
        <p:nvSpPr>
          <p:cNvPr id="8" name="Freeform 8"/>
          <p:cNvSpPr/>
          <p:nvPr/>
        </p:nvSpPr>
        <p:spPr>
          <a:xfrm>
            <a:off x="3413776" y="1371786"/>
            <a:ext cx="12536468" cy="2878896"/>
          </a:xfrm>
          <a:custGeom>
            <a:avLst/>
            <a:gdLst/>
            <a:ahLst/>
            <a:cxnLst/>
            <a:rect l="l" t="t" r="r" b="b"/>
            <a:pathLst>
              <a:path w="12536468" h="2878896">
                <a:moveTo>
                  <a:pt x="0" y="0"/>
                </a:moveTo>
                <a:lnTo>
                  <a:pt x="12536468" y="0"/>
                </a:lnTo>
                <a:lnTo>
                  <a:pt x="12536468" y="2878896"/>
                </a:lnTo>
                <a:lnTo>
                  <a:pt x="0" y="2878896"/>
                </a:lnTo>
                <a:lnTo>
                  <a:pt x="0" y="0"/>
                </a:lnTo>
                <a:close/>
              </a:path>
            </a:pathLst>
          </a:custGeom>
          <a:blipFill>
            <a:blip r:embed="rId6"/>
            <a:stretch>
              <a:fillRect/>
            </a:stretch>
          </a:blipFill>
        </p:spPr>
      </p:sp>
      <p:sp>
        <p:nvSpPr>
          <p:cNvPr id="9" name="Freeform 9"/>
          <p:cNvSpPr/>
          <p:nvPr/>
        </p:nvSpPr>
        <p:spPr>
          <a:xfrm>
            <a:off x="3552223" y="4424297"/>
            <a:ext cx="12398021" cy="735303"/>
          </a:xfrm>
          <a:custGeom>
            <a:avLst/>
            <a:gdLst/>
            <a:ahLst/>
            <a:cxnLst/>
            <a:rect l="l" t="t" r="r" b="b"/>
            <a:pathLst>
              <a:path w="12398021" h="735303">
                <a:moveTo>
                  <a:pt x="0" y="0"/>
                </a:moveTo>
                <a:lnTo>
                  <a:pt x="12398021" y="0"/>
                </a:lnTo>
                <a:lnTo>
                  <a:pt x="12398021" y="735303"/>
                </a:lnTo>
                <a:lnTo>
                  <a:pt x="0" y="735303"/>
                </a:lnTo>
                <a:lnTo>
                  <a:pt x="0" y="0"/>
                </a:lnTo>
                <a:close/>
              </a:path>
            </a:pathLst>
          </a:custGeom>
          <a:blipFill>
            <a:blip r:embed="rId7"/>
            <a:stretch>
              <a:fillRect/>
            </a:stretch>
          </a:blipFill>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0" y="204917"/>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a:off x="14685156" y="9361932"/>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4" name="Freeform 4"/>
          <p:cNvSpPr/>
          <p:nvPr/>
        </p:nvSpPr>
        <p:spPr>
          <a:xfrm rot="1251762">
            <a:off x="-1670780" y="8719404"/>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6513956" y="-927415"/>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2293939" y="893226"/>
            <a:ext cx="13978032" cy="8672984"/>
          </a:xfrm>
          <a:custGeom>
            <a:avLst/>
            <a:gdLst/>
            <a:ahLst/>
            <a:cxnLst/>
            <a:rect l="l" t="t" r="r" b="b"/>
            <a:pathLst>
              <a:path w="13978032" h="8672984">
                <a:moveTo>
                  <a:pt x="0" y="0"/>
                </a:moveTo>
                <a:lnTo>
                  <a:pt x="13978033" y="0"/>
                </a:lnTo>
                <a:lnTo>
                  <a:pt x="13978033" y="8672984"/>
                </a:lnTo>
                <a:lnTo>
                  <a:pt x="0" y="8672984"/>
                </a:lnTo>
                <a:lnTo>
                  <a:pt x="0" y="0"/>
                </a:lnTo>
                <a:close/>
              </a:path>
            </a:pathLst>
          </a:custGeom>
          <a:blipFill>
            <a:blip r:embed="rId4"/>
            <a:stretch>
              <a:fillRect/>
            </a:stretch>
          </a:blipFill>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0" y="204917"/>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a:off x="14685156" y="9361932"/>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4" name="Freeform 4"/>
          <p:cNvSpPr/>
          <p:nvPr/>
        </p:nvSpPr>
        <p:spPr>
          <a:xfrm rot="1251762">
            <a:off x="-1670780" y="8719404"/>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6513956" y="-927415"/>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2609879" y="204917"/>
            <a:ext cx="13588136" cy="10082083"/>
          </a:xfrm>
          <a:custGeom>
            <a:avLst/>
            <a:gdLst/>
            <a:ahLst/>
            <a:cxnLst/>
            <a:rect l="l" t="t" r="r" b="b"/>
            <a:pathLst>
              <a:path w="13588136" h="10082083">
                <a:moveTo>
                  <a:pt x="0" y="0"/>
                </a:moveTo>
                <a:lnTo>
                  <a:pt x="13588137" y="0"/>
                </a:lnTo>
                <a:lnTo>
                  <a:pt x="13588137" y="10082083"/>
                </a:lnTo>
                <a:lnTo>
                  <a:pt x="0" y="10082083"/>
                </a:lnTo>
                <a:lnTo>
                  <a:pt x="0" y="0"/>
                </a:lnTo>
                <a:close/>
              </a:path>
            </a:pathLst>
          </a:custGeom>
          <a:blipFill>
            <a:blip r:embed="rId4"/>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flipH="1">
            <a:off x="9127711" y="54893"/>
            <a:ext cx="10232107" cy="10232107"/>
          </a:xfrm>
          <a:custGeom>
            <a:avLst/>
            <a:gdLst/>
            <a:ahLst/>
            <a:cxnLst/>
            <a:rect l="l" t="t" r="r" b="b"/>
            <a:pathLst>
              <a:path w="10232107" h="10232107">
                <a:moveTo>
                  <a:pt x="10232107" y="0"/>
                </a:moveTo>
                <a:lnTo>
                  <a:pt x="0" y="0"/>
                </a:lnTo>
                <a:lnTo>
                  <a:pt x="0" y="10232107"/>
                </a:lnTo>
                <a:lnTo>
                  <a:pt x="10232107" y="10232107"/>
                </a:lnTo>
                <a:lnTo>
                  <a:pt x="10232107"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071818" y="54893"/>
            <a:ext cx="10232107" cy="10232107"/>
          </a:xfrm>
          <a:custGeom>
            <a:avLst/>
            <a:gdLst/>
            <a:ahLst/>
            <a:cxnLst/>
            <a:rect l="l" t="t" r="r" b="b"/>
            <a:pathLst>
              <a:path w="10232107" h="10232107">
                <a:moveTo>
                  <a:pt x="0" y="0"/>
                </a:moveTo>
                <a:lnTo>
                  <a:pt x="10232107" y="0"/>
                </a:lnTo>
                <a:lnTo>
                  <a:pt x="10232107" y="10232107"/>
                </a:lnTo>
                <a:lnTo>
                  <a:pt x="0" y="10232107"/>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a:off x="16372992" y="8097022"/>
            <a:ext cx="2921455" cy="2322557"/>
          </a:xfrm>
          <a:custGeom>
            <a:avLst/>
            <a:gdLst/>
            <a:ahLst/>
            <a:cxnLst/>
            <a:rect l="l" t="t" r="r" b="b"/>
            <a:pathLst>
              <a:path w="2921455" h="2322557">
                <a:moveTo>
                  <a:pt x="0" y="0"/>
                </a:moveTo>
                <a:lnTo>
                  <a:pt x="2921454" y="0"/>
                </a:lnTo>
                <a:lnTo>
                  <a:pt x="2921454" y="2322556"/>
                </a:lnTo>
                <a:lnTo>
                  <a:pt x="0" y="2322556"/>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rot="-5400000">
            <a:off x="696234" y="7887843"/>
            <a:ext cx="1838408" cy="3830017"/>
          </a:xfrm>
          <a:custGeom>
            <a:avLst/>
            <a:gdLst/>
            <a:ahLst/>
            <a:cxnLst/>
            <a:rect l="l" t="t" r="r" b="b"/>
            <a:pathLst>
              <a:path w="1838408" h="3830017">
                <a:moveTo>
                  <a:pt x="0" y="0"/>
                </a:moveTo>
                <a:lnTo>
                  <a:pt x="1838408" y="0"/>
                </a:lnTo>
                <a:lnTo>
                  <a:pt x="1838408" y="3830017"/>
                </a:lnTo>
                <a:lnTo>
                  <a:pt x="0" y="3830017"/>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Freeform 6"/>
          <p:cNvSpPr/>
          <p:nvPr/>
        </p:nvSpPr>
        <p:spPr>
          <a:xfrm rot="-5400000" flipH="1">
            <a:off x="15453788" y="-1610775"/>
            <a:ext cx="1838408" cy="3830017"/>
          </a:xfrm>
          <a:custGeom>
            <a:avLst/>
            <a:gdLst/>
            <a:ahLst/>
            <a:cxnLst/>
            <a:rect l="l" t="t" r="r" b="b"/>
            <a:pathLst>
              <a:path w="1838408" h="3830017">
                <a:moveTo>
                  <a:pt x="1838408" y="0"/>
                </a:moveTo>
                <a:lnTo>
                  <a:pt x="0" y="0"/>
                </a:lnTo>
                <a:lnTo>
                  <a:pt x="0" y="3830017"/>
                </a:lnTo>
                <a:lnTo>
                  <a:pt x="1838408" y="3830017"/>
                </a:lnTo>
                <a:lnTo>
                  <a:pt x="1838408"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5"/>
            <a:stretch>
              <a:fillRect/>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0" y="204917"/>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a:off x="14685156" y="9361932"/>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4" name="Freeform 4"/>
          <p:cNvSpPr/>
          <p:nvPr/>
        </p:nvSpPr>
        <p:spPr>
          <a:xfrm rot="1251762">
            <a:off x="-1670780" y="8719404"/>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6513956" y="-927415"/>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384240" y="855470"/>
            <a:ext cx="15875060" cy="8772530"/>
          </a:xfrm>
          <a:custGeom>
            <a:avLst/>
            <a:gdLst/>
            <a:ahLst/>
            <a:cxnLst/>
            <a:rect l="l" t="t" r="r" b="b"/>
            <a:pathLst>
              <a:path w="15875060" h="8772530">
                <a:moveTo>
                  <a:pt x="0" y="0"/>
                </a:moveTo>
                <a:lnTo>
                  <a:pt x="15875060" y="0"/>
                </a:lnTo>
                <a:lnTo>
                  <a:pt x="15875060" y="8772530"/>
                </a:lnTo>
                <a:lnTo>
                  <a:pt x="0" y="8772530"/>
                </a:lnTo>
                <a:lnTo>
                  <a:pt x="0" y="0"/>
                </a:lnTo>
                <a:close/>
              </a:path>
            </a:pathLst>
          </a:custGeom>
          <a:blipFill>
            <a:blip r:embed="rId4"/>
            <a:stretch>
              <a:fillRect/>
            </a:stretch>
          </a:blipFill>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0" y="204917"/>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a:off x="14685156" y="9361932"/>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4" name="Freeform 4"/>
          <p:cNvSpPr/>
          <p:nvPr/>
        </p:nvSpPr>
        <p:spPr>
          <a:xfrm rot="1251762">
            <a:off x="-1670780" y="8719404"/>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6513956" y="-927415"/>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028700" y="2100262"/>
            <a:ext cx="16424046" cy="6159017"/>
          </a:xfrm>
          <a:custGeom>
            <a:avLst/>
            <a:gdLst/>
            <a:ahLst/>
            <a:cxnLst/>
            <a:rect l="l" t="t" r="r" b="b"/>
            <a:pathLst>
              <a:path w="16424046" h="6159017">
                <a:moveTo>
                  <a:pt x="0" y="0"/>
                </a:moveTo>
                <a:lnTo>
                  <a:pt x="16424046" y="0"/>
                </a:lnTo>
                <a:lnTo>
                  <a:pt x="16424046" y="6159018"/>
                </a:lnTo>
                <a:lnTo>
                  <a:pt x="0" y="6159018"/>
                </a:lnTo>
                <a:lnTo>
                  <a:pt x="0" y="0"/>
                </a:lnTo>
                <a:close/>
              </a:path>
            </a:pathLst>
          </a:custGeom>
          <a:blipFill>
            <a:blip r:embed="rId4"/>
            <a:stretch>
              <a:fillRect/>
            </a:stretch>
          </a:blipFill>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0" y="204917"/>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a:off x="14685156" y="9361932"/>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4" name="Freeform 4"/>
          <p:cNvSpPr/>
          <p:nvPr/>
        </p:nvSpPr>
        <p:spPr>
          <a:xfrm rot="1251762">
            <a:off x="-1670780" y="8719404"/>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6513956" y="-927415"/>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2017952" y="667451"/>
            <a:ext cx="14137459" cy="8880091"/>
          </a:xfrm>
          <a:custGeom>
            <a:avLst/>
            <a:gdLst/>
            <a:ahLst/>
            <a:cxnLst/>
            <a:rect l="l" t="t" r="r" b="b"/>
            <a:pathLst>
              <a:path w="14137459" h="8880091">
                <a:moveTo>
                  <a:pt x="0" y="0"/>
                </a:moveTo>
                <a:lnTo>
                  <a:pt x="14137459" y="0"/>
                </a:lnTo>
                <a:lnTo>
                  <a:pt x="14137459" y="8880091"/>
                </a:lnTo>
                <a:lnTo>
                  <a:pt x="0" y="8880091"/>
                </a:lnTo>
                <a:lnTo>
                  <a:pt x="0" y="0"/>
                </a:lnTo>
                <a:close/>
              </a:path>
            </a:pathLst>
          </a:custGeom>
          <a:blipFill>
            <a:blip r:embed="rId4"/>
            <a:stretch>
              <a:fillRect/>
            </a:stretch>
          </a:blipFill>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flipH="1">
            <a:off x="9845066" y="0"/>
            <a:ext cx="10287000" cy="10287000"/>
          </a:xfrm>
          <a:custGeom>
            <a:avLst/>
            <a:gdLst/>
            <a:ahLst/>
            <a:cxnLst/>
            <a:rect l="l" t="t" r="r" b="b"/>
            <a:pathLst>
              <a:path w="10287000" h="10287000">
                <a:moveTo>
                  <a:pt x="10287000" y="0"/>
                </a:moveTo>
                <a:lnTo>
                  <a:pt x="0" y="0"/>
                </a:lnTo>
                <a:lnTo>
                  <a:pt x="0" y="10287000"/>
                </a:lnTo>
                <a:lnTo>
                  <a:pt x="10287000" y="10287000"/>
                </a:lnTo>
                <a:lnTo>
                  <a:pt x="1028700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a:off x="-409181"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a:off x="0" y="204917"/>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4685156" y="9361932"/>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rot="1251762">
            <a:off x="-1670780" y="8719404"/>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TextBox 7"/>
          <p:cNvSpPr txBox="1"/>
          <p:nvPr/>
        </p:nvSpPr>
        <p:spPr>
          <a:xfrm>
            <a:off x="3196976" y="1371600"/>
            <a:ext cx="11894048" cy="1061011"/>
          </a:xfrm>
          <a:prstGeom prst="rect">
            <a:avLst/>
          </a:prstGeom>
        </p:spPr>
        <p:txBody>
          <a:bodyPr lIns="0" tIns="0" rIns="0" bIns="0" rtlCol="0" anchor="t">
            <a:spAutoFit/>
          </a:bodyPr>
          <a:lstStyle/>
          <a:p>
            <a:pPr algn="ctr">
              <a:lnSpc>
                <a:spcPts val="7425"/>
              </a:lnSpc>
            </a:pPr>
            <a:r>
              <a:rPr lang="en-US" sz="9399">
                <a:solidFill>
                  <a:srgbClr val="003B64"/>
                </a:solidFill>
                <a:latin typeface="Staatliches"/>
                <a:ea typeface="Staatliches"/>
                <a:cs typeface="Staatliches"/>
                <a:sym typeface="Staatliches"/>
              </a:rPr>
              <a:t>bahan bacaan</a:t>
            </a:r>
          </a:p>
        </p:txBody>
      </p:sp>
      <p:sp>
        <p:nvSpPr>
          <p:cNvPr id="8" name="Freeform 8"/>
          <p:cNvSpPr/>
          <p:nvPr/>
        </p:nvSpPr>
        <p:spPr>
          <a:xfrm>
            <a:off x="16513956" y="-927415"/>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pic>
        <p:nvPicPr>
          <p:cNvPr id="9" name="Picture 9"/>
          <p:cNvPicPr>
            <a:picLocks noChangeAspect="1"/>
          </p:cNvPicPr>
          <p:nvPr/>
        </p:nvPicPr>
        <p:blipFill>
          <a:blip r:embed="rId5"/>
          <a:stretch>
            <a:fillRect/>
          </a:stretch>
        </p:blipFill>
        <p:spPr>
          <a:xfrm>
            <a:off x="6675120" y="2674620"/>
            <a:ext cx="4937760" cy="493776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0" y="204917"/>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a:off x="14685156" y="9361932"/>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4" name="Freeform 4"/>
          <p:cNvSpPr/>
          <p:nvPr/>
        </p:nvSpPr>
        <p:spPr>
          <a:xfrm rot="1251762">
            <a:off x="-1670780" y="8719404"/>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6513956" y="-927415"/>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6" name="Group 6"/>
          <p:cNvGrpSpPr/>
          <p:nvPr/>
        </p:nvGrpSpPr>
        <p:grpSpPr>
          <a:xfrm>
            <a:off x="1157288" y="3002137"/>
            <a:ext cx="5660917" cy="800532"/>
            <a:chOff x="0" y="0"/>
            <a:chExt cx="1490941" cy="210840"/>
          </a:xfrm>
        </p:grpSpPr>
        <p:sp>
          <p:nvSpPr>
            <p:cNvPr id="7" name="Freeform 7"/>
            <p:cNvSpPr/>
            <p:nvPr/>
          </p:nvSpPr>
          <p:spPr>
            <a:xfrm>
              <a:off x="0" y="0"/>
              <a:ext cx="1490941" cy="210840"/>
            </a:xfrm>
            <a:custGeom>
              <a:avLst/>
              <a:gdLst/>
              <a:ahLst/>
              <a:cxnLst/>
              <a:rect l="l" t="t" r="r" b="b"/>
              <a:pathLst>
                <a:path w="1490941" h="210840">
                  <a:moveTo>
                    <a:pt x="38293" y="0"/>
                  </a:moveTo>
                  <a:lnTo>
                    <a:pt x="1452648" y="0"/>
                  </a:lnTo>
                  <a:cubicBezTo>
                    <a:pt x="1462804" y="0"/>
                    <a:pt x="1472544" y="4034"/>
                    <a:pt x="1479725" y="11216"/>
                  </a:cubicBezTo>
                  <a:cubicBezTo>
                    <a:pt x="1486907" y="18397"/>
                    <a:pt x="1490941" y="28137"/>
                    <a:pt x="1490941" y="38293"/>
                  </a:cubicBezTo>
                  <a:lnTo>
                    <a:pt x="1490941" y="172547"/>
                  </a:lnTo>
                  <a:cubicBezTo>
                    <a:pt x="1490941" y="193695"/>
                    <a:pt x="1473797" y="210840"/>
                    <a:pt x="1452648" y="210840"/>
                  </a:cubicBezTo>
                  <a:lnTo>
                    <a:pt x="38293" y="210840"/>
                  </a:lnTo>
                  <a:cubicBezTo>
                    <a:pt x="28137" y="210840"/>
                    <a:pt x="18397" y="206805"/>
                    <a:pt x="11216" y="199624"/>
                  </a:cubicBezTo>
                  <a:cubicBezTo>
                    <a:pt x="4034" y="192443"/>
                    <a:pt x="0" y="182703"/>
                    <a:pt x="0" y="172547"/>
                  </a:cubicBezTo>
                  <a:lnTo>
                    <a:pt x="0" y="38293"/>
                  </a:lnTo>
                  <a:cubicBezTo>
                    <a:pt x="0" y="28137"/>
                    <a:pt x="4034" y="18397"/>
                    <a:pt x="11216" y="11216"/>
                  </a:cubicBezTo>
                  <a:cubicBezTo>
                    <a:pt x="18397" y="4034"/>
                    <a:pt x="28137" y="0"/>
                    <a:pt x="38293" y="0"/>
                  </a:cubicBezTo>
                  <a:close/>
                </a:path>
              </a:pathLst>
            </a:custGeom>
            <a:solidFill>
              <a:srgbClr val="EA9400"/>
            </a:solidFill>
          </p:spPr>
        </p:sp>
        <p:sp>
          <p:nvSpPr>
            <p:cNvPr id="8" name="TextBox 8"/>
            <p:cNvSpPr txBox="1"/>
            <p:nvPr/>
          </p:nvSpPr>
          <p:spPr>
            <a:xfrm>
              <a:off x="0" y="-38100"/>
              <a:ext cx="1490941" cy="24894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9621885" y="3002137"/>
            <a:ext cx="5660917" cy="800532"/>
            <a:chOff x="0" y="0"/>
            <a:chExt cx="1490941" cy="210840"/>
          </a:xfrm>
        </p:grpSpPr>
        <p:sp>
          <p:nvSpPr>
            <p:cNvPr id="10" name="Freeform 10"/>
            <p:cNvSpPr/>
            <p:nvPr/>
          </p:nvSpPr>
          <p:spPr>
            <a:xfrm>
              <a:off x="0" y="0"/>
              <a:ext cx="1490941" cy="210840"/>
            </a:xfrm>
            <a:custGeom>
              <a:avLst/>
              <a:gdLst/>
              <a:ahLst/>
              <a:cxnLst/>
              <a:rect l="l" t="t" r="r" b="b"/>
              <a:pathLst>
                <a:path w="1490941" h="210840">
                  <a:moveTo>
                    <a:pt x="38293" y="0"/>
                  </a:moveTo>
                  <a:lnTo>
                    <a:pt x="1452648" y="0"/>
                  </a:lnTo>
                  <a:cubicBezTo>
                    <a:pt x="1462804" y="0"/>
                    <a:pt x="1472544" y="4034"/>
                    <a:pt x="1479725" y="11216"/>
                  </a:cubicBezTo>
                  <a:cubicBezTo>
                    <a:pt x="1486907" y="18397"/>
                    <a:pt x="1490941" y="28137"/>
                    <a:pt x="1490941" y="38293"/>
                  </a:cubicBezTo>
                  <a:lnTo>
                    <a:pt x="1490941" y="172547"/>
                  </a:lnTo>
                  <a:cubicBezTo>
                    <a:pt x="1490941" y="193695"/>
                    <a:pt x="1473797" y="210840"/>
                    <a:pt x="1452648" y="210840"/>
                  </a:cubicBezTo>
                  <a:lnTo>
                    <a:pt x="38293" y="210840"/>
                  </a:lnTo>
                  <a:cubicBezTo>
                    <a:pt x="28137" y="210840"/>
                    <a:pt x="18397" y="206805"/>
                    <a:pt x="11216" y="199624"/>
                  </a:cubicBezTo>
                  <a:cubicBezTo>
                    <a:pt x="4034" y="192443"/>
                    <a:pt x="0" y="182703"/>
                    <a:pt x="0" y="172547"/>
                  </a:cubicBezTo>
                  <a:lnTo>
                    <a:pt x="0" y="38293"/>
                  </a:lnTo>
                  <a:cubicBezTo>
                    <a:pt x="0" y="28137"/>
                    <a:pt x="4034" y="18397"/>
                    <a:pt x="11216" y="11216"/>
                  </a:cubicBezTo>
                  <a:cubicBezTo>
                    <a:pt x="18397" y="4034"/>
                    <a:pt x="28137" y="0"/>
                    <a:pt x="38293" y="0"/>
                  </a:cubicBezTo>
                  <a:close/>
                </a:path>
              </a:pathLst>
            </a:custGeom>
            <a:solidFill>
              <a:srgbClr val="EA9400"/>
            </a:solidFill>
          </p:spPr>
        </p:sp>
        <p:sp>
          <p:nvSpPr>
            <p:cNvPr id="11" name="TextBox 11"/>
            <p:cNvSpPr txBox="1"/>
            <p:nvPr/>
          </p:nvSpPr>
          <p:spPr>
            <a:xfrm>
              <a:off x="0" y="-38100"/>
              <a:ext cx="1490941" cy="248940"/>
            </a:xfrm>
            <a:prstGeom prst="rect">
              <a:avLst/>
            </a:prstGeom>
          </p:spPr>
          <p:txBody>
            <a:bodyPr lIns="50800" tIns="50800" rIns="50800" bIns="50800" rtlCol="0" anchor="ctr"/>
            <a:lstStyle/>
            <a:p>
              <a:pPr algn="ctr">
                <a:lnSpc>
                  <a:spcPts val="2659"/>
                </a:lnSpc>
                <a:spcBef>
                  <a:spcPct val="0"/>
                </a:spcBef>
              </a:pPr>
              <a:endParaRPr/>
            </a:p>
          </p:txBody>
        </p:sp>
      </p:grpSp>
      <p:sp>
        <p:nvSpPr>
          <p:cNvPr id="12" name="Freeform 12"/>
          <p:cNvSpPr/>
          <p:nvPr/>
        </p:nvSpPr>
        <p:spPr>
          <a:xfrm>
            <a:off x="10382677" y="4001157"/>
            <a:ext cx="4605888" cy="4605888"/>
          </a:xfrm>
          <a:custGeom>
            <a:avLst/>
            <a:gdLst/>
            <a:ahLst/>
            <a:cxnLst/>
            <a:rect l="l" t="t" r="r" b="b"/>
            <a:pathLst>
              <a:path w="4605888" h="4605888">
                <a:moveTo>
                  <a:pt x="0" y="0"/>
                </a:moveTo>
                <a:lnTo>
                  <a:pt x="4605889" y="0"/>
                </a:lnTo>
                <a:lnTo>
                  <a:pt x="4605889" y="4605889"/>
                </a:lnTo>
                <a:lnTo>
                  <a:pt x="0" y="4605889"/>
                </a:lnTo>
                <a:lnTo>
                  <a:pt x="0" y="0"/>
                </a:lnTo>
                <a:close/>
              </a:path>
            </a:pathLst>
          </a:custGeom>
          <a:blipFill>
            <a:blip r:embed="rId4"/>
            <a:stretch>
              <a:fillRect/>
            </a:stretch>
          </a:blipFill>
        </p:spPr>
      </p:sp>
      <p:sp>
        <p:nvSpPr>
          <p:cNvPr id="13" name="TextBox 13"/>
          <p:cNvSpPr txBox="1"/>
          <p:nvPr/>
        </p:nvSpPr>
        <p:spPr>
          <a:xfrm>
            <a:off x="3196976" y="1371600"/>
            <a:ext cx="11894048" cy="1061011"/>
          </a:xfrm>
          <a:prstGeom prst="rect">
            <a:avLst/>
          </a:prstGeom>
        </p:spPr>
        <p:txBody>
          <a:bodyPr lIns="0" tIns="0" rIns="0" bIns="0" rtlCol="0" anchor="t">
            <a:spAutoFit/>
          </a:bodyPr>
          <a:lstStyle/>
          <a:p>
            <a:pPr algn="ctr">
              <a:lnSpc>
                <a:spcPts val="7425"/>
              </a:lnSpc>
            </a:pPr>
            <a:r>
              <a:rPr lang="en-US" sz="9399">
                <a:solidFill>
                  <a:srgbClr val="003B64"/>
                </a:solidFill>
                <a:latin typeface="Staatliches"/>
                <a:ea typeface="Staatliches"/>
                <a:cs typeface="Staatliches"/>
                <a:sym typeface="Staatliches"/>
              </a:rPr>
              <a:t>memahami</a:t>
            </a:r>
          </a:p>
        </p:txBody>
      </p:sp>
      <p:sp>
        <p:nvSpPr>
          <p:cNvPr id="14" name="TextBox 14"/>
          <p:cNvSpPr txBox="1"/>
          <p:nvPr/>
        </p:nvSpPr>
        <p:spPr>
          <a:xfrm>
            <a:off x="1157288" y="3905907"/>
            <a:ext cx="7508827" cy="4285160"/>
          </a:xfrm>
          <a:prstGeom prst="rect">
            <a:avLst/>
          </a:prstGeom>
        </p:spPr>
        <p:txBody>
          <a:bodyPr lIns="0" tIns="0" rIns="0" bIns="0" rtlCol="0" anchor="t">
            <a:spAutoFit/>
          </a:bodyPr>
          <a:lstStyle/>
          <a:p>
            <a:pPr marL="653286" lvl="1" indent="-326643" algn="l">
              <a:lnSpc>
                <a:spcPts val="4236"/>
              </a:lnSpc>
              <a:buAutoNum type="arabicPeriod"/>
            </a:pPr>
            <a:r>
              <a:rPr lang="en-US" sz="3025">
                <a:solidFill>
                  <a:srgbClr val="000000"/>
                </a:solidFill>
                <a:latin typeface="Poppins"/>
                <a:ea typeface="Poppins"/>
                <a:cs typeface="Poppins"/>
                <a:sym typeface="Poppins"/>
              </a:rPr>
              <a:t>Download materi modul 1 pada link materi</a:t>
            </a:r>
          </a:p>
          <a:p>
            <a:pPr marL="653286" lvl="1" indent="-326643" algn="l">
              <a:lnSpc>
                <a:spcPts val="4236"/>
              </a:lnSpc>
              <a:buAutoNum type="arabicPeriod"/>
            </a:pPr>
            <a:r>
              <a:rPr lang="en-US" sz="3025">
                <a:solidFill>
                  <a:srgbClr val="000000"/>
                </a:solidFill>
                <a:latin typeface="Poppins"/>
                <a:ea typeface="Poppins"/>
                <a:cs typeface="Poppins"/>
                <a:sym typeface="Poppins"/>
              </a:rPr>
              <a:t>Buka chrome/Google</a:t>
            </a:r>
          </a:p>
          <a:p>
            <a:pPr marL="653286" lvl="1" indent="-326643" algn="l">
              <a:lnSpc>
                <a:spcPts val="4236"/>
              </a:lnSpc>
              <a:buAutoNum type="arabicPeriod"/>
            </a:pPr>
            <a:r>
              <a:rPr lang="en-US" sz="3025">
                <a:solidFill>
                  <a:srgbClr val="000000"/>
                </a:solidFill>
                <a:latin typeface="Poppins"/>
                <a:ea typeface="Poppins"/>
                <a:cs typeface="Poppins"/>
                <a:sym typeface="Poppins"/>
              </a:rPr>
              <a:t>Ketik NotebookLM</a:t>
            </a:r>
          </a:p>
          <a:p>
            <a:pPr marL="653286" lvl="1" indent="-326643" algn="l">
              <a:lnSpc>
                <a:spcPts val="4236"/>
              </a:lnSpc>
              <a:buAutoNum type="arabicPeriod"/>
            </a:pPr>
            <a:r>
              <a:rPr lang="en-US" sz="3025">
                <a:solidFill>
                  <a:srgbClr val="000000"/>
                </a:solidFill>
                <a:latin typeface="Poppins"/>
                <a:ea typeface="Poppins"/>
                <a:cs typeface="Poppins"/>
                <a:sym typeface="Poppins"/>
              </a:rPr>
              <a:t>Klik buat baru</a:t>
            </a:r>
          </a:p>
          <a:p>
            <a:pPr marL="653286" lvl="1" indent="-326643" algn="l">
              <a:lnSpc>
                <a:spcPts val="4236"/>
              </a:lnSpc>
              <a:buAutoNum type="arabicPeriod"/>
            </a:pPr>
            <a:r>
              <a:rPr lang="en-US" sz="3025">
                <a:solidFill>
                  <a:srgbClr val="000000"/>
                </a:solidFill>
                <a:latin typeface="Poppins"/>
                <a:ea typeface="Poppins"/>
                <a:cs typeface="Poppins"/>
                <a:sym typeface="Poppins"/>
              </a:rPr>
              <a:t>Upload file modul 1</a:t>
            </a:r>
          </a:p>
          <a:p>
            <a:pPr marL="653286" lvl="1" indent="-326643" algn="l">
              <a:lnSpc>
                <a:spcPts val="4236"/>
              </a:lnSpc>
              <a:buAutoNum type="arabicPeriod"/>
            </a:pPr>
            <a:r>
              <a:rPr lang="en-US" sz="3025">
                <a:solidFill>
                  <a:srgbClr val="000000"/>
                </a:solidFill>
                <a:latin typeface="Poppins"/>
                <a:ea typeface="Poppins"/>
                <a:cs typeface="Poppins"/>
                <a:sym typeface="Poppins"/>
              </a:rPr>
              <a:t>Ketik Promptnya :</a:t>
            </a:r>
          </a:p>
          <a:p>
            <a:pPr algn="l">
              <a:lnSpc>
                <a:spcPts val="4236"/>
              </a:lnSpc>
            </a:pPr>
            <a:r>
              <a:rPr lang="en-US" sz="3025">
                <a:solidFill>
                  <a:srgbClr val="000000"/>
                </a:solidFill>
                <a:latin typeface="Poppins"/>
                <a:ea typeface="Poppins"/>
                <a:cs typeface="Poppins"/>
                <a:sym typeface="Poppins"/>
              </a:rPr>
              <a:t>      Carilah pengertian koding dan KA    </a:t>
            </a:r>
          </a:p>
        </p:txBody>
      </p:sp>
      <p:sp>
        <p:nvSpPr>
          <p:cNvPr id="15" name="TextBox 15"/>
          <p:cNvSpPr txBox="1"/>
          <p:nvPr/>
        </p:nvSpPr>
        <p:spPr>
          <a:xfrm>
            <a:off x="1570420" y="3092135"/>
            <a:ext cx="4834652" cy="551739"/>
          </a:xfrm>
          <a:prstGeom prst="rect">
            <a:avLst/>
          </a:prstGeom>
        </p:spPr>
        <p:txBody>
          <a:bodyPr lIns="0" tIns="0" rIns="0" bIns="0" rtlCol="0" anchor="t">
            <a:spAutoFit/>
          </a:bodyPr>
          <a:lstStyle/>
          <a:p>
            <a:pPr algn="ctr">
              <a:lnSpc>
                <a:spcPts val="4236"/>
              </a:lnSpc>
            </a:pPr>
            <a:r>
              <a:rPr lang="en-US" sz="3025">
                <a:solidFill>
                  <a:srgbClr val="000000"/>
                </a:solidFill>
                <a:latin typeface="Poppins"/>
                <a:ea typeface="Poppins"/>
                <a:cs typeface="Poppins"/>
                <a:sym typeface="Poppins"/>
              </a:rPr>
              <a:t>Mengerjakan LK 2.1</a:t>
            </a:r>
          </a:p>
        </p:txBody>
      </p:sp>
      <p:sp>
        <p:nvSpPr>
          <p:cNvPr id="16" name="TextBox 16"/>
          <p:cNvSpPr txBox="1"/>
          <p:nvPr/>
        </p:nvSpPr>
        <p:spPr>
          <a:xfrm>
            <a:off x="9398239" y="3092135"/>
            <a:ext cx="5884563" cy="551739"/>
          </a:xfrm>
          <a:prstGeom prst="rect">
            <a:avLst/>
          </a:prstGeom>
        </p:spPr>
        <p:txBody>
          <a:bodyPr lIns="0" tIns="0" rIns="0" bIns="0" rtlCol="0" anchor="t">
            <a:spAutoFit/>
          </a:bodyPr>
          <a:lstStyle/>
          <a:p>
            <a:pPr algn="ctr">
              <a:lnSpc>
                <a:spcPts val="4236"/>
              </a:lnSpc>
            </a:pPr>
            <a:r>
              <a:rPr lang="en-US" sz="3025">
                <a:solidFill>
                  <a:srgbClr val="000000"/>
                </a:solidFill>
                <a:latin typeface="Poppins"/>
                <a:ea typeface="Poppins"/>
                <a:cs typeface="Poppins"/>
                <a:sym typeface="Poppins"/>
              </a:rPr>
              <a:t>Jawab mengunakan padlet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flipH="1">
            <a:off x="9845066" y="0"/>
            <a:ext cx="10287000" cy="10287000"/>
          </a:xfrm>
          <a:custGeom>
            <a:avLst/>
            <a:gdLst/>
            <a:ahLst/>
            <a:cxnLst/>
            <a:rect l="l" t="t" r="r" b="b"/>
            <a:pathLst>
              <a:path w="10287000" h="10287000">
                <a:moveTo>
                  <a:pt x="10287000" y="0"/>
                </a:moveTo>
                <a:lnTo>
                  <a:pt x="0" y="0"/>
                </a:lnTo>
                <a:lnTo>
                  <a:pt x="0" y="10287000"/>
                </a:lnTo>
                <a:lnTo>
                  <a:pt x="10287000" y="10287000"/>
                </a:lnTo>
                <a:lnTo>
                  <a:pt x="1028700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a:off x="-409181"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a:off x="15627332" y="-2080613"/>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028700" y="8483356"/>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445691" y="2085017"/>
            <a:ext cx="907841" cy="840828"/>
          </a:xfrm>
          <a:custGeom>
            <a:avLst/>
            <a:gdLst/>
            <a:ahLst/>
            <a:cxnLst/>
            <a:rect l="l" t="t" r="r" b="b"/>
            <a:pathLst>
              <a:path w="907841" h="840828">
                <a:moveTo>
                  <a:pt x="0" y="0"/>
                </a:moveTo>
                <a:lnTo>
                  <a:pt x="907840" y="0"/>
                </a:lnTo>
                <a:lnTo>
                  <a:pt x="907840" y="840828"/>
                </a:lnTo>
                <a:lnTo>
                  <a:pt x="0" y="84082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a:off x="1445691" y="4723086"/>
            <a:ext cx="907841" cy="840828"/>
          </a:xfrm>
          <a:custGeom>
            <a:avLst/>
            <a:gdLst/>
            <a:ahLst/>
            <a:cxnLst/>
            <a:rect l="l" t="t" r="r" b="b"/>
            <a:pathLst>
              <a:path w="907841" h="840828">
                <a:moveTo>
                  <a:pt x="0" y="0"/>
                </a:moveTo>
                <a:lnTo>
                  <a:pt x="907840" y="0"/>
                </a:lnTo>
                <a:lnTo>
                  <a:pt x="907840" y="840828"/>
                </a:lnTo>
                <a:lnTo>
                  <a:pt x="0" y="84082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Freeform 8"/>
          <p:cNvSpPr/>
          <p:nvPr/>
        </p:nvSpPr>
        <p:spPr>
          <a:xfrm>
            <a:off x="-800100" y="193159"/>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9" name="TextBox 9"/>
          <p:cNvSpPr txBox="1"/>
          <p:nvPr/>
        </p:nvSpPr>
        <p:spPr>
          <a:xfrm>
            <a:off x="3196976" y="683932"/>
            <a:ext cx="11894048" cy="1061011"/>
          </a:xfrm>
          <a:prstGeom prst="rect">
            <a:avLst/>
          </a:prstGeom>
        </p:spPr>
        <p:txBody>
          <a:bodyPr lIns="0" tIns="0" rIns="0" bIns="0" rtlCol="0" anchor="t">
            <a:spAutoFit/>
          </a:bodyPr>
          <a:lstStyle/>
          <a:p>
            <a:pPr algn="ctr">
              <a:lnSpc>
                <a:spcPts val="7425"/>
              </a:lnSpc>
            </a:pPr>
            <a:r>
              <a:rPr lang="en-US" sz="9399">
                <a:solidFill>
                  <a:srgbClr val="003B64"/>
                </a:solidFill>
                <a:latin typeface="Staatliches"/>
                <a:ea typeface="Staatliches"/>
                <a:cs typeface="Staatliches"/>
                <a:sym typeface="Staatliches"/>
              </a:rPr>
              <a:t>koding</a:t>
            </a:r>
          </a:p>
        </p:txBody>
      </p:sp>
      <p:sp>
        <p:nvSpPr>
          <p:cNvPr id="10" name="TextBox 10"/>
          <p:cNvSpPr txBox="1"/>
          <p:nvPr/>
        </p:nvSpPr>
        <p:spPr>
          <a:xfrm>
            <a:off x="2565975" y="1989767"/>
            <a:ext cx="13655309" cy="1618430"/>
          </a:xfrm>
          <a:prstGeom prst="rect">
            <a:avLst/>
          </a:prstGeom>
        </p:spPr>
        <p:txBody>
          <a:bodyPr lIns="0" tIns="0" rIns="0" bIns="0" rtlCol="0" anchor="t">
            <a:spAutoFit/>
          </a:bodyPr>
          <a:lstStyle/>
          <a:p>
            <a:pPr algn="l">
              <a:lnSpc>
                <a:spcPts val="4236"/>
              </a:lnSpc>
            </a:pPr>
            <a:r>
              <a:rPr lang="en-US" sz="3025">
                <a:solidFill>
                  <a:srgbClr val="000000"/>
                </a:solidFill>
                <a:latin typeface="Poppins"/>
                <a:ea typeface="Poppins"/>
                <a:cs typeface="Poppins"/>
                <a:sym typeface="Poppins"/>
              </a:rPr>
              <a:t>Koding adalah proses mengonversi keinginan manusia menjadi format yang dapat dipahami oleh komputer menggunakan bahasa pemrograman. </a:t>
            </a:r>
          </a:p>
        </p:txBody>
      </p:sp>
      <p:sp>
        <p:nvSpPr>
          <p:cNvPr id="11" name="TextBox 11"/>
          <p:cNvSpPr txBox="1"/>
          <p:nvPr/>
        </p:nvSpPr>
        <p:spPr>
          <a:xfrm>
            <a:off x="2633940" y="4484498"/>
            <a:ext cx="14487756" cy="3751814"/>
          </a:xfrm>
          <a:prstGeom prst="rect">
            <a:avLst/>
          </a:prstGeom>
        </p:spPr>
        <p:txBody>
          <a:bodyPr lIns="0" tIns="0" rIns="0" bIns="0" rtlCol="0" anchor="t">
            <a:spAutoFit/>
          </a:bodyPr>
          <a:lstStyle/>
          <a:p>
            <a:pPr algn="l">
              <a:lnSpc>
                <a:spcPts val="4236"/>
              </a:lnSpc>
            </a:pPr>
            <a:r>
              <a:rPr lang="en-US" sz="3025">
                <a:solidFill>
                  <a:srgbClr val="000000"/>
                </a:solidFill>
                <a:latin typeface="Poppins"/>
                <a:ea typeface="Poppins"/>
                <a:cs typeface="Poppins"/>
                <a:sym typeface="Poppins"/>
              </a:rPr>
              <a:t>Pembelajaran koding dapat dilakukan melalui berbagai metode, antara lain: plugged coding yang memanfaatkan perangkat komputer dan perangkat lunak; unplugged coding yang mengajarkan konsep pemrograman tanpa menggunakan komputer, melalui aktivitas fisik, simulasi atau permainan; serta internet-based coding yang memungkinkan pembelajaran melalui platform daring interaktif dengan koneksi internet (Resnick et al., 2009; Grover &amp; Pea, 2018). </a:t>
            </a:r>
          </a:p>
        </p:txBody>
      </p:sp>
      <p:sp>
        <p:nvSpPr>
          <p:cNvPr id="12" name="Freeform 12"/>
          <p:cNvSpPr/>
          <p:nvPr/>
        </p:nvSpPr>
        <p:spPr>
          <a:xfrm>
            <a:off x="15278129" y="9361932"/>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flipH="1">
            <a:off x="9884189" y="39124"/>
            <a:ext cx="10247876" cy="10247876"/>
          </a:xfrm>
          <a:custGeom>
            <a:avLst/>
            <a:gdLst/>
            <a:ahLst/>
            <a:cxnLst/>
            <a:rect l="l" t="t" r="r" b="b"/>
            <a:pathLst>
              <a:path w="10247876" h="10247876">
                <a:moveTo>
                  <a:pt x="10247877" y="0"/>
                </a:moveTo>
                <a:lnTo>
                  <a:pt x="0" y="0"/>
                </a:lnTo>
                <a:lnTo>
                  <a:pt x="0" y="10247876"/>
                </a:lnTo>
                <a:lnTo>
                  <a:pt x="10247877" y="10247876"/>
                </a:lnTo>
                <a:lnTo>
                  <a:pt x="10247877"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103876" y="-564836"/>
            <a:ext cx="10247876" cy="10247876"/>
          </a:xfrm>
          <a:custGeom>
            <a:avLst/>
            <a:gdLst/>
            <a:ahLst/>
            <a:cxnLst/>
            <a:rect l="l" t="t" r="r" b="b"/>
            <a:pathLst>
              <a:path w="10247876" h="10247876">
                <a:moveTo>
                  <a:pt x="0" y="0"/>
                </a:moveTo>
                <a:lnTo>
                  <a:pt x="10247876" y="0"/>
                </a:lnTo>
                <a:lnTo>
                  <a:pt x="10247876" y="10247877"/>
                </a:lnTo>
                <a:lnTo>
                  <a:pt x="0" y="10247877"/>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flipV="1">
            <a:off x="-412840" y="0"/>
            <a:ext cx="2529751" cy="3581949"/>
          </a:xfrm>
          <a:custGeom>
            <a:avLst/>
            <a:gdLst/>
            <a:ahLst/>
            <a:cxnLst/>
            <a:rect l="l" t="t" r="r" b="b"/>
            <a:pathLst>
              <a:path w="2529751" h="3581949">
                <a:moveTo>
                  <a:pt x="0" y="3581949"/>
                </a:moveTo>
                <a:lnTo>
                  <a:pt x="2529751" y="3581949"/>
                </a:lnTo>
                <a:lnTo>
                  <a:pt x="2529751" y="0"/>
                </a:lnTo>
                <a:lnTo>
                  <a:pt x="0" y="0"/>
                </a:lnTo>
                <a:lnTo>
                  <a:pt x="0" y="3581949"/>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flipH="1">
            <a:off x="15899542" y="6742600"/>
            <a:ext cx="3150862" cy="4461398"/>
          </a:xfrm>
          <a:custGeom>
            <a:avLst/>
            <a:gdLst/>
            <a:ahLst/>
            <a:cxnLst/>
            <a:rect l="l" t="t" r="r" b="b"/>
            <a:pathLst>
              <a:path w="3150862" h="4461398">
                <a:moveTo>
                  <a:pt x="3150862" y="0"/>
                </a:moveTo>
                <a:lnTo>
                  <a:pt x="0" y="0"/>
                </a:lnTo>
                <a:lnTo>
                  <a:pt x="0" y="4461398"/>
                </a:lnTo>
                <a:lnTo>
                  <a:pt x="3150862" y="4461398"/>
                </a:lnTo>
                <a:lnTo>
                  <a:pt x="3150862"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331058" y="9683041"/>
            <a:ext cx="2719517" cy="603959"/>
          </a:xfrm>
          <a:custGeom>
            <a:avLst/>
            <a:gdLst/>
            <a:ahLst/>
            <a:cxnLst/>
            <a:rect l="l" t="t" r="r" b="b"/>
            <a:pathLst>
              <a:path w="2719517" h="603959">
                <a:moveTo>
                  <a:pt x="0" y="0"/>
                </a:moveTo>
                <a:lnTo>
                  <a:pt x="2719516" y="0"/>
                </a:lnTo>
                <a:lnTo>
                  <a:pt x="2719516" y="603959"/>
                </a:lnTo>
                <a:lnTo>
                  <a:pt x="0" y="603959"/>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a:off x="15899542" y="204917"/>
            <a:ext cx="2719517" cy="603959"/>
          </a:xfrm>
          <a:custGeom>
            <a:avLst/>
            <a:gdLst/>
            <a:ahLst/>
            <a:cxnLst/>
            <a:rect l="l" t="t" r="r" b="b"/>
            <a:pathLst>
              <a:path w="2719517" h="603959">
                <a:moveTo>
                  <a:pt x="0" y="0"/>
                </a:moveTo>
                <a:lnTo>
                  <a:pt x="2719516" y="0"/>
                </a:lnTo>
                <a:lnTo>
                  <a:pt x="2719516" y="603959"/>
                </a:lnTo>
                <a:lnTo>
                  <a:pt x="0" y="603959"/>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Freeform 8"/>
          <p:cNvSpPr/>
          <p:nvPr/>
        </p:nvSpPr>
        <p:spPr>
          <a:xfrm rot="-5400000">
            <a:off x="-344957" y="5545607"/>
            <a:ext cx="1599100" cy="794886"/>
          </a:xfrm>
          <a:custGeom>
            <a:avLst/>
            <a:gdLst/>
            <a:ahLst/>
            <a:cxnLst/>
            <a:rect l="l" t="t" r="r" b="b"/>
            <a:pathLst>
              <a:path w="1599100" h="794886">
                <a:moveTo>
                  <a:pt x="0" y="0"/>
                </a:moveTo>
                <a:lnTo>
                  <a:pt x="1599100" y="0"/>
                </a:lnTo>
                <a:lnTo>
                  <a:pt x="1599100" y="794886"/>
                </a:lnTo>
                <a:lnTo>
                  <a:pt x="0" y="794886"/>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9" name="Freeform 9"/>
          <p:cNvSpPr/>
          <p:nvPr/>
        </p:nvSpPr>
        <p:spPr>
          <a:xfrm rot="-5400000" flipH="1">
            <a:off x="16895293" y="3184506"/>
            <a:ext cx="1599100" cy="794886"/>
          </a:xfrm>
          <a:custGeom>
            <a:avLst/>
            <a:gdLst/>
            <a:ahLst/>
            <a:cxnLst/>
            <a:rect l="l" t="t" r="r" b="b"/>
            <a:pathLst>
              <a:path w="1599100" h="794886">
                <a:moveTo>
                  <a:pt x="1599100" y="0"/>
                </a:moveTo>
                <a:lnTo>
                  <a:pt x="0" y="0"/>
                </a:lnTo>
                <a:lnTo>
                  <a:pt x="0" y="794885"/>
                </a:lnTo>
                <a:lnTo>
                  <a:pt x="1599100" y="794885"/>
                </a:lnTo>
                <a:lnTo>
                  <a:pt x="1599100" y="0"/>
                </a:lnTo>
                <a:close/>
              </a:path>
            </a:pathLst>
          </a:custGeom>
          <a:blipFill>
            <a:blip>
              <a:extLst>
                <a:ext uri="{96DAC541-7B7A-43D3-8B79-37D633B846F1}">
                  <asvg:svgBlip xmlns:asvg="http://schemas.microsoft.com/office/drawing/2016/SVG/main" r:embed="rId5"/>
                </a:ext>
              </a:extLst>
            </a:blip>
            <a:stretch>
              <a:fillRect/>
            </a:stretch>
          </a:blipFill>
        </p:spPr>
      </p:sp>
      <p:sp>
        <p:nvSpPr>
          <p:cNvPr id="10" name="Freeform 10"/>
          <p:cNvSpPr/>
          <p:nvPr/>
        </p:nvSpPr>
        <p:spPr>
          <a:xfrm>
            <a:off x="1028700" y="506897"/>
            <a:ext cx="16631755" cy="9355362"/>
          </a:xfrm>
          <a:custGeom>
            <a:avLst/>
            <a:gdLst/>
            <a:ahLst/>
            <a:cxnLst/>
            <a:rect l="l" t="t" r="r" b="b"/>
            <a:pathLst>
              <a:path w="16631755" h="9355362">
                <a:moveTo>
                  <a:pt x="0" y="0"/>
                </a:moveTo>
                <a:lnTo>
                  <a:pt x="16631755" y="0"/>
                </a:lnTo>
                <a:lnTo>
                  <a:pt x="16631755" y="9355362"/>
                </a:lnTo>
                <a:lnTo>
                  <a:pt x="0" y="9355362"/>
                </a:lnTo>
                <a:lnTo>
                  <a:pt x="0" y="0"/>
                </a:lnTo>
                <a:close/>
              </a:path>
            </a:pathLst>
          </a:custGeom>
          <a:blipFill>
            <a:blip r:embed="rId6"/>
            <a:stretch>
              <a:fillRect/>
            </a:stretch>
          </a:blipFill>
        </p:spPr>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flipH="1">
            <a:off x="9845066" y="0"/>
            <a:ext cx="10287000" cy="10287000"/>
          </a:xfrm>
          <a:custGeom>
            <a:avLst/>
            <a:gdLst/>
            <a:ahLst/>
            <a:cxnLst/>
            <a:rect l="l" t="t" r="r" b="b"/>
            <a:pathLst>
              <a:path w="10287000" h="10287000">
                <a:moveTo>
                  <a:pt x="10287000" y="0"/>
                </a:moveTo>
                <a:lnTo>
                  <a:pt x="0" y="0"/>
                </a:lnTo>
                <a:lnTo>
                  <a:pt x="0" y="10287000"/>
                </a:lnTo>
                <a:lnTo>
                  <a:pt x="10287000" y="10287000"/>
                </a:lnTo>
                <a:lnTo>
                  <a:pt x="1028700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a:off x="-409181"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a:off x="15627332" y="-2080613"/>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028700" y="8483356"/>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445691" y="3758843"/>
            <a:ext cx="907841" cy="840828"/>
          </a:xfrm>
          <a:custGeom>
            <a:avLst/>
            <a:gdLst/>
            <a:ahLst/>
            <a:cxnLst/>
            <a:rect l="l" t="t" r="r" b="b"/>
            <a:pathLst>
              <a:path w="907841" h="840828">
                <a:moveTo>
                  <a:pt x="0" y="0"/>
                </a:moveTo>
                <a:lnTo>
                  <a:pt x="907840" y="0"/>
                </a:lnTo>
                <a:lnTo>
                  <a:pt x="907840" y="840828"/>
                </a:lnTo>
                <a:lnTo>
                  <a:pt x="0" y="84082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a:off x="-800100" y="193159"/>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8" name="TextBox 8"/>
          <p:cNvSpPr txBox="1"/>
          <p:nvPr/>
        </p:nvSpPr>
        <p:spPr>
          <a:xfrm>
            <a:off x="3086100" y="1732809"/>
            <a:ext cx="11894048" cy="917083"/>
          </a:xfrm>
          <a:prstGeom prst="rect">
            <a:avLst/>
          </a:prstGeom>
        </p:spPr>
        <p:txBody>
          <a:bodyPr lIns="0" tIns="0" rIns="0" bIns="0" rtlCol="0" anchor="t">
            <a:spAutoFit/>
          </a:bodyPr>
          <a:lstStyle/>
          <a:p>
            <a:pPr algn="ctr">
              <a:lnSpc>
                <a:spcPts val="6399"/>
              </a:lnSpc>
            </a:pPr>
            <a:r>
              <a:rPr lang="en-US" sz="8100">
                <a:solidFill>
                  <a:srgbClr val="003B64"/>
                </a:solidFill>
                <a:latin typeface="Staatliches"/>
                <a:ea typeface="Staatliches"/>
                <a:cs typeface="Staatliches"/>
                <a:sym typeface="Staatliches"/>
              </a:rPr>
              <a:t>kecerdasan artifisial</a:t>
            </a:r>
          </a:p>
        </p:txBody>
      </p:sp>
      <p:sp>
        <p:nvSpPr>
          <p:cNvPr id="9" name="TextBox 9"/>
          <p:cNvSpPr txBox="1"/>
          <p:nvPr/>
        </p:nvSpPr>
        <p:spPr>
          <a:xfrm>
            <a:off x="2599052" y="3501807"/>
            <a:ext cx="13655309" cy="2090952"/>
          </a:xfrm>
          <a:prstGeom prst="rect">
            <a:avLst/>
          </a:prstGeom>
        </p:spPr>
        <p:txBody>
          <a:bodyPr lIns="0" tIns="0" rIns="0" bIns="0" rtlCol="0" anchor="t">
            <a:spAutoFit/>
          </a:bodyPr>
          <a:lstStyle/>
          <a:p>
            <a:pPr algn="l">
              <a:lnSpc>
                <a:spcPts val="5496"/>
              </a:lnSpc>
            </a:pPr>
            <a:r>
              <a:rPr lang="en-US" sz="3925">
                <a:solidFill>
                  <a:srgbClr val="000000"/>
                </a:solidFill>
                <a:latin typeface="Poppins"/>
                <a:ea typeface="Poppins"/>
                <a:cs typeface="Poppins"/>
                <a:sym typeface="Poppins"/>
              </a:rPr>
              <a:t>KA mengacu pada sistem yang memungkinkan komputer belajar dari data, mengenal pola, serta membuat prediksi atau keputusan secara mandiri. </a:t>
            </a:r>
          </a:p>
        </p:txBody>
      </p:sp>
      <p:sp>
        <p:nvSpPr>
          <p:cNvPr id="10" name="Freeform 10"/>
          <p:cNvSpPr/>
          <p:nvPr/>
        </p:nvSpPr>
        <p:spPr>
          <a:xfrm>
            <a:off x="15278129" y="9361932"/>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flipH="1">
            <a:off x="9845066" y="0"/>
            <a:ext cx="10287000" cy="10287000"/>
          </a:xfrm>
          <a:custGeom>
            <a:avLst/>
            <a:gdLst/>
            <a:ahLst/>
            <a:cxnLst/>
            <a:rect l="l" t="t" r="r" b="b"/>
            <a:pathLst>
              <a:path w="10287000" h="10287000">
                <a:moveTo>
                  <a:pt x="10287000" y="0"/>
                </a:moveTo>
                <a:lnTo>
                  <a:pt x="0" y="0"/>
                </a:lnTo>
                <a:lnTo>
                  <a:pt x="0" y="10287000"/>
                </a:lnTo>
                <a:lnTo>
                  <a:pt x="10287000" y="10287000"/>
                </a:lnTo>
                <a:lnTo>
                  <a:pt x="1028700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a:off x="-409181"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a:off x="15627332" y="-2080613"/>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028700" y="8483356"/>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800100" y="193159"/>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a:off x="15278129" y="9361932"/>
            <a:ext cx="3657600" cy="925068"/>
          </a:xfrm>
          <a:custGeom>
            <a:avLst/>
            <a:gdLst/>
            <a:ahLst/>
            <a:cxnLst/>
            <a:rect l="l" t="t" r="r" b="b"/>
            <a:pathLst>
              <a:path w="3657600" h="925068">
                <a:moveTo>
                  <a:pt x="0" y="0"/>
                </a:moveTo>
                <a:lnTo>
                  <a:pt x="3657600" y="0"/>
                </a:lnTo>
                <a:lnTo>
                  <a:pt x="3657600" y="925068"/>
                </a:lnTo>
                <a:lnTo>
                  <a:pt x="0" y="92506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Freeform 8"/>
          <p:cNvSpPr/>
          <p:nvPr/>
        </p:nvSpPr>
        <p:spPr>
          <a:xfrm>
            <a:off x="0" y="-23213"/>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5"/>
            <a:stretch>
              <a:fillRect/>
            </a:stretch>
          </a:blipFill>
        </p:spPr>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flipH="1">
            <a:off x="9884189" y="39124"/>
            <a:ext cx="10247876" cy="10247876"/>
          </a:xfrm>
          <a:custGeom>
            <a:avLst/>
            <a:gdLst/>
            <a:ahLst/>
            <a:cxnLst/>
            <a:rect l="l" t="t" r="r" b="b"/>
            <a:pathLst>
              <a:path w="10247876" h="10247876">
                <a:moveTo>
                  <a:pt x="10247877" y="0"/>
                </a:moveTo>
                <a:lnTo>
                  <a:pt x="0" y="0"/>
                </a:lnTo>
                <a:lnTo>
                  <a:pt x="0" y="10247876"/>
                </a:lnTo>
                <a:lnTo>
                  <a:pt x="10247877" y="10247876"/>
                </a:lnTo>
                <a:lnTo>
                  <a:pt x="10247877"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103876" y="-564836"/>
            <a:ext cx="10247876" cy="10247876"/>
          </a:xfrm>
          <a:custGeom>
            <a:avLst/>
            <a:gdLst/>
            <a:ahLst/>
            <a:cxnLst/>
            <a:rect l="l" t="t" r="r" b="b"/>
            <a:pathLst>
              <a:path w="10247876" h="10247876">
                <a:moveTo>
                  <a:pt x="0" y="0"/>
                </a:moveTo>
                <a:lnTo>
                  <a:pt x="10247876" y="0"/>
                </a:lnTo>
                <a:lnTo>
                  <a:pt x="10247876" y="10247877"/>
                </a:lnTo>
                <a:lnTo>
                  <a:pt x="0" y="10247877"/>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flipV="1">
            <a:off x="-412840" y="0"/>
            <a:ext cx="2529751" cy="3581949"/>
          </a:xfrm>
          <a:custGeom>
            <a:avLst/>
            <a:gdLst/>
            <a:ahLst/>
            <a:cxnLst/>
            <a:rect l="l" t="t" r="r" b="b"/>
            <a:pathLst>
              <a:path w="2529751" h="3581949">
                <a:moveTo>
                  <a:pt x="0" y="3581949"/>
                </a:moveTo>
                <a:lnTo>
                  <a:pt x="2529751" y="3581949"/>
                </a:lnTo>
                <a:lnTo>
                  <a:pt x="2529751" y="0"/>
                </a:lnTo>
                <a:lnTo>
                  <a:pt x="0" y="0"/>
                </a:lnTo>
                <a:lnTo>
                  <a:pt x="0" y="3581949"/>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flipH="1">
            <a:off x="15899542" y="6742600"/>
            <a:ext cx="3150862" cy="4461398"/>
          </a:xfrm>
          <a:custGeom>
            <a:avLst/>
            <a:gdLst/>
            <a:ahLst/>
            <a:cxnLst/>
            <a:rect l="l" t="t" r="r" b="b"/>
            <a:pathLst>
              <a:path w="3150862" h="4461398">
                <a:moveTo>
                  <a:pt x="3150862" y="0"/>
                </a:moveTo>
                <a:lnTo>
                  <a:pt x="0" y="0"/>
                </a:lnTo>
                <a:lnTo>
                  <a:pt x="0" y="4461398"/>
                </a:lnTo>
                <a:lnTo>
                  <a:pt x="3150862" y="4461398"/>
                </a:lnTo>
                <a:lnTo>
                  <a:pt x="3150862"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5899542" y="204917"/>
            <a:ext cx="2719517" cy="603959"/>
          </a:xfrm>
          <a:custGeom>
            <a:avLst/>
            <a:gdLst/>
            <a:ahLst/>
            <a:cxnLst/>
            <a:rect l="l" t="t" r="r" b="b"/>
            <a:pathLst>
              <a:path w="2719517" h="603959">
                <a:moveTo>
                  <a:pt x="0" y="0"/>
                </a:moveTo>
                <a:lnTo>
                  <a:pt x="2719516" y="0"/>
                </a:lnTo>
                <a:lnTo>
                  <a:pt x="2719516" y="603959"/>
                </a:lnTo>
                <a:lnTo>
                  <a:pt x="0" y="603959"/>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rot="-5400000">
            <a:off x="-344957" y="5545607"/>
            <a:ext cx="1599100" cy="794886"/>
          </a:xfrm>
          <a:custGeom>
            <a:avLst/>
            <a:gdLst/>
            <a:ahLst/>
            <a:cxnLst/>
            <a:rect l="l" t="t" r="r" b="b"/>
            <a:pathLst>
              <a:path w="1599100" h="794886">
                <a:moveTo>
                  <a:pt x="0" y="0"/>
                </a:moveTo>
                <a:lnTo>
                  <a:pt x="1599100" y="0"/>
                </a:lnTo>
                <a:lnTo>
                  <a:pt x="1599100" y="794886"/>
                </a:lnTo>
                <a:lnTo>
                  <a:pt x="0" y="794886"/>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8" name="Freeform 8"/>
          <p:cNvSpPr/>
          <p:nvPr/>
        </p:nvSpPr>
        <p:spPr>
          <a:xfrm rot="-5400000" flipH="1">
            <a:off x="16895293" y="3184506"/>
            <a:ext cx="1599100" cy="794886"/>
          </a:xfrm>
          <a:custGeom>
            <a:avLst/>
            <a:gdLst/>
            <a:ahLst/>
            <a:cxnLst/>
            <a:rect l="l" t="t" r="r" b="b"/>
            <a:pathLst>
              <a:path w="1599100" h="794886">
                <a:moveTo>
                  <a:pt x="1599100" y="0"/>
                </a:moveTo>
                <a:lnTo>
                  <a:pt x="0" y="0"/>
                </a:lnTo>
                <a:lnTo>
                  <a:pt x="0" y="794885"/>
                </a:lnTo>
                <a:lnTo>
                  <a:pt x="1599100" y="794885"/>
                </a:lnTo>
                <a:lnTo>
                  <a:pt x="1599100" y="0"/>
                </a:lnTo>
                <a:close/>
              </a:path>
            </a:pathLst>
          </a:custGeom>
          <a:blipFill>
            <a:blip>
              <a:extLst>
                <a:ext uri="{96DAC541-7B7A-43D3-8B79-37D633B846F1}">
                  <asvg:svgBlip xmlns:asvg="http://schemas.microsoft.com/office/drawing/2016/SVG/main" r:embed="rId5"/>
                </a:ext>
              </a:extLst>
            </a:blip>
            <a:stretch>
              <a:fillRect/>
            </a:stretch>
          </a:blipFill>
        </p:spPr>
      </p:sp>
      <p:sp>
        <p:nvSpPr>
          <p:cNvPr id="9" name="TextBox 9"/>
          <p:cNvSpPr txBox="1"/>
          <p:nvPr/>
        </p:nvSpPr>
        <p:spPr>
          <a:xfrm>
            <a:off x="4020062" y="1123201"/>
            <a:ext cx="10648904" cy="1653995"/>
          </a:xfrm>
          <a:prstGeom prst="rect">
            <a:avLst/>
          </a:prstGeom>
        </p:spPr>
        <p:txBody>
          <a:bodyPr lIns="0" tIns="0" rIns="0" bIns="0" rtlCol="0" anchor="t">
            <a:spAutoFit/>
          </a:bodyPr>
          <a:lstStyle/>
          <a:p>
            <a:pPr algn="ctr">
              <a:lnSpc>
                <a:spcPts val="6162"/>
              </a:lnSpc>
            </a:pPr>
            <a:r>
              <a:rPr lang="en-US" sz="7800">
                <a:solidFill>
                  <a:srgbClr val="003B64"/>
                </a:solidFill>
                <a:latin typeface="Staatliches"/>
                <a:ea typeface="Staatliches"/>
                <a:cs typeface="Staatliches"/>
                <a:sym typeface="Staatliches"/>
              </a:rPr>
              <a:t>koding dan KECERDASAN ARTIFICIAL</a:t>
            </a:r>
          </a:p>
        </p:txBody>
      </p:sp>
      <p:sp>
        <p:nvSpPr>
          <p:cNvPr id="10" name="TextBox 10"/>
          <p:cNvSpPr txBox="1"/>
          <p:nvPr/>
        </p:nvSpPr>
        <p:spPr>
          <a:xfrm>
            <a:off x="1829489" y="2687149"/>
            <a:ext cx="14490458" cy="8018581"/>
          </a:xfrm>
          <a:prstGeom prst="rect">
            <a:avLst/>
          </a:prstGeom>
        </p:spPr>
        <p:txBody>
          <a:bodyPr lIns="0" tIns="0" rIns="0" bIns="0" rtlCol="0" anchor="t">
            <a:spAutoFit/>
          </a:bodyPr>
          <a:lstStyle/>
          <a:p>
            <a:pPr algn="just">
              <a:lnSpc>
                <a:spcPts val="4236"/>
              </a:lnSpc>
            </a:pPr>
            <a:r>
              <a:rPr lang="en-US" sz="3025">
                <a:solidFill>
                  <a:srgbClr val="000000"/>
                </a:solidFill>
                <a:latin typeface="Poppins"/>
                <a:ea typeface="Poppins"/>
                <a:cs typeface="Poppins"/>
                <a:sym typeface="Poppins"/>
              </a:rPr>
              <a:t>Koding adalah proses menulis instruksi (kode) yang dapat dipahami dan dijalankan oleh komputer untuk melakukan tugas tertentu.</a:t>
            </a:r>
          </a:p>
          <a:p>
            <a:pPr algn="just">
              <a:lnSpc>
                <a:spcPts val="4236"/>
              </a:lnSpc>
            </a:pPr>
            <a:endParaRPr lang="en-US" sz="3025">
              <a:solidFill>
                <a:srgbClr val="000000"/>
              </a:solidFill>
              <a:latin typeface="Poppins"/>
              <a:ea typeface="Poppins"/>
              <a:cs typeface="Poppins"/>
              <a:sym typeface="Poppins"/>
            </a:endParaRPr>
          </a:p>
          <a:p>
            <a:pPr algn="just">
              <a:lnSpc>
                <a:spcPts val="4236"/>
              </a:lnSpc>
            </a:pPr>
            <a:r>
              <a:rPr lang="en-US" sz="3025">
                <a:solidFill>
                  <a:srgbClr val="000000"/>
                </a:solidFill>
                <a:latin typeface="Poppins"/>
                <a:ea typeface="Poppins"/>
                <a:cs typeface="Poppins"/>
                <a:sym typeface="Poppins"/>
              </a:rPr>
              <a:t>Instruksi tersebut ditulis menggunakan bahasa pemograman, seperti:</a:t>
            </a:r>
          </a:p>
          <a:p>
            <a:pPr algn="just">
              <a:lnSpc>
                <a:spcPts val="4236"/>
              </a:lnSpc>
            </a:pPr>
            <a:r>
              <a:rPr lang="en-US" sz="3025">
                <a:solidFill>
                  <a:srgbClr val="000000"/>
                </a:solidFill>
                <a:latin typeface="Poppins"/>
                <a:ea typeface="Poppins"/>
                <a:cs typeface="Poppins"/>
                <a:sym typeface="Poppins"/>
              </a:rPr>
              <a:t>Python → sering digunakan untuk AI, data science, dan otomasi.</a:t>
            </a:r>
          </a:p>
          <a:p>
            <a:pPr algn="just">
              <a:lnSpc>
                <a:spcPts val="4236"/>
              </a:lnSpc>
            </a:pPr>
            <a:r>
              <a:rPr lang="en-US" sz="3025">
                <a:solidFill>
                  <a:srgbClr val="000000"/>
                </a:solidFill>
                <a:latin typeface="Poppins"/>
                <a:ea typeface="Poppins"/>
                <a:cs typeface="Poppins"/>
                <a:sym typeface="Poppins"/>
              </a:rPr>
              <a:t>JavaScript → digunakan untuk membuat website interaktif.</a:t>
            </a:r>
          </a:p>
          <a:p>
            <a:pPr algn="just">
              <a:lnSpc>
                <a:spcPts val="4236"/>
              </a:lnSpc>
            </a:pPr>
            <a:r>
              <a:rPr lang="en-US" sz="3025">
                <a:solidFill>
                  <a:srgbClr val="000000"/>
                </a:solidFill>
                <a:latin typeface="Poppins"/>
                <a:ea typeface="Poppins"/>
                <a:cs typeface="Poppins"/>
                <a:sym typeface="Poppins"/>
              </a:rPr>
              <a:t>Java → banyak digunakan untuk aplikasi Android dan sistem perusahaan.</a:t>
            </a:r>
          </a:p>
          <a:p>
            <a:pPr algn="just">
              <a:lnSpc>
                <a:spcPts val="4236"/>
              </a:lnSpc>
            </a:pPr>
            <a:r>
              <a:rPr lang="en-US" sz="3025">
                <a:solidFill>
                  <a:srgbClr val="000000"/>
                </a:solidFill>
                <a:latin typeface="Poppins"/>
                <a:ea typeface="Poppins"/>
                <a:cs typeface="Poppins"/>
                <a:sym typeface="Poppins"/>
              </a:rPr>
              <a:t>C++ → digunakan untuk game, sistem operasi, dan aplikasi berkinerja tinggi.</a:t>
            </a:r>
          </a:p>
          <a:p>
            <a:pPr algn="just">
              <a:lnSpc>
                <a:spcPts val="4236"/>
              </a:lnSpc>
            </a:pPr>
            <a:r>
              <a:rPr lang="en-US" sz="3025">
                <a:solidFill>
                  <a:srgbClr val="000000"/>
                </a:solidFill>
                <a:latin typeface="Poppins"/>
                <a:ea typeface="Poppins"/>
                <a:cs typeface="Poppins"/>
                <a:sym typeface="Poppins"/>
              </a:rPr>
              <a:t>Contoh sederhana</a:t>
            </a:r>
          </a:p>
          <a:p>
            <a:pPr algn="just">
              <a:lnSpc>
                <a:spcPts val="4236"/>
              </a:lnSpc>
            </a:pPr>
            <a:r>
              <a:rPr lang="en-US" sz="3025">
                <a:solidFill>
                  <a:srgbClr val="000000"/>
                </a:solidFill>
                <a:latin typeface="Poppins"/>
                <a:ea typeface="Poppins"/>
                <a:cs typeface="Poppins"/>
                <a:sym typeface="Poppins"/>
              </a:rPr>
              <a:t>Dalam Python:</a:t>
            </a:r>
          </a:p>
          <a:p>
            <a:pPr algn="just">
              <a:lnSpc>
                <a:spcPts val="4236"/>
              </a:lnSpc>
            </a:pPr>
            <a:r>
              <a:rPr lang="en-US" sz="3025">
                <a:solidFill>
                  <a:srgbClr val="000000"/>
                </a:solidFill>
                <a:latin typeface="Poppins"/>
                <a:ea typeface="Poppins"/>
                <a:cs typeface="Poppins"/>
                <a:sym typeface="Poppins"/>
              </a:rPr>
              <a:t>print("Halo, Dunia!")</a:t>
            </a:r>
          </a:p>
          <a:p>
            <a:pPr algn="just">
              <a:lnSpc>
                <a:spcPts val="4236"/>
              </a:lnSpc>
            </a:pPr>
            <a:r>
              <a:rPr lang="en-US" sz="3025">
                <a:solidFill>
                  <a:srgbClr val="000000"/>
                </a:solidFill>
                <a:latin typeface="Poppins"/>
                <a:ea typeface="Poppins"/>
                <a:cs typeface="Poppins"/>
                <a:sym typeface="Poppins"/>
              </a:rPr>
              <a:t>Ketika dijalankan, komputer akan menampilkan:</a:t>
            </a:r>
          </a:p>
          <a:p>
            <a:pPr algn="just">
              <a:lnSpc>
                <a:spcPts val="4236"/>
              </a:lnSpc>
            </a:pPr>
            <a:r>
              <a:rPr lang="en-US" sz="3025">
                <a:solidFill>
                  <a:srgbClr val="000000"/>
                </a:solidFill>
                <a:latin typeface="Poppins"/>
                <a:ea typeface="Poppins"/>
                <a:cs typeface="Poppins"/>
                <a:sym typeface="Poppins"/>
              </a:rPr>
              <a:t>Halo, Dunia!</a:t>
            </a:r>
          </a:p>
          <a:p>
            <a:pPr algn="just">
              <a:lnSpc>
                <a:spcPts val="4236"/>
              </a:lnSpc>
            </a:pPr>
            <a:endParaRPr lang="en-US" sz="3025">
              <a:solidFill>
                <a:srgbClr val="000000"/>
              </a:solidFill>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409181"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rot="2700000">
            <a:off x="-569788" y="-302189"/>
            <a:ext cx="3196976" cy="4526692"/>
          </a:xfrm>
          <a:custGeom>
            <a:avLst/>
            <a:gdLst/>
            <a:ahLst/>
            <a:cxnLst/>
            <a:rect l="l" t="t" r="r" b="b"/>
            <a:pathLst>
              <a:path w="3196976" h="4526692">
                <a:moveTo>
                  <a:pt x="0" y="0"/>
                </a:moveTo>
                <a:lnTo>
                  <a:pt x="3196976" y="0"/>
                </a:lnTo>
                <a:lnTo>
                  <a:pt x="3196976" y="4526692"/>
                </a:lnTo>
                <a:lnTo>
                  <a:pt x="0" y="4526692"/>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a:off x="0" y="9716410"/>
            <a:ext cx="3803934" cy="570590"/>
          </a:xfrm>
          <a:custGeom>
            <a:avLst/>
            <a:gdLst/>
            <a:ahLst/>
            <a:cxnLst/>
            <a:rect l="l" t="t" r="r" b="b"/>
            <a:pathLst>
              <a:path w="3803934" h="570590">
                <a:moveTo>
                  <a:pt x="0" y="0"/>
                </a:moveTo>
                <a:lnTo>
                  <a:pt x="3803934" y="0"/>
                </a:lnTo>
                <a:lnTo>
                  <a:pt x="3803934" y="570590"/>
                </a:lnTo>
                <a:lnTo>
                  <a:pt x="0" y="57059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5" name="Freeform 5"/>
          <p:cNvSpPr/>
          <p:nvPr/>
        </p:nvSpPr>
        <p:spPr>
          <a:xfrm>
            <a:off x="13797532" y="204917"/>
            <a:ext cx="4490468" cy="673570"/>
          </a:xfrm>
          <a:custGeom>
            <a:avLst/>
            <a:gdLst/>
            <a:ahLst/>
            <a:cxnLst/>
            <a:rect l="l" t="t" r="r" b="b"/>
            <a:pathLst>
              <a:path w="4490468" h="673570">
                <a:moveTo>
                  <a:pt x="0" y="0"/>
                </a:moveTo>
                <a:lnTo>
                  <a:pt x="4490468" y="0"/>
                </a:lnTo>
                <a:lnTo>
                  <a:pt x="4490468" y="673570"/>
                </a:lnTo>
                <a:lnTo>
                  <a:pt x="0" y="67357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Freeform 6"/>
          <p:cNvSpPr/>
          <p:nvPr/>
        </p:nvSpPr>
        <p:spPr>
          <a:xfrm rot="2700000" flipH="1" flipV="1">
            <a:off x="15802849" y="6103478"/>
            <a:ext cx="3196976" cy="4526692"/>
          </a:xfrm>
          <a:custGeom>
            <a:avLst/>
            <a:gdLst/>
            <a:ahLst/>
            <a:cxnLst/>
            <a:rect l="l" t="t" r="r" b="b"/>
            <a:pathLst>
              <a:path w="3196976" h="4526692">
                <a:moveTo>
                  <a:pt x="3196976" y="4526691"/>
                </a:moveTo>
                <a:lnTo>
                  <a:pt x="0" y="4526691"/>
                </a:lnTo>
                <a:lnTo>
                  <a:pt x="0" y="0"/>
                </a:lnTo>
                <a:lnTo>
                  <a:pt x="3196976" y="0"/>
                </a:lnTo>
                <a:lnTo>
                  <a:pt x="3196976" y="4526691"/>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4663024" y="1371600"/>
            <a:ext cx="8961952" cy="1061011"/>
          </a:xfrm>
          <a:prstGeom prst="rect">
            <a:avLst/>
          </a:prstGeom>
        </p:spPr>
        <p:txBody>
          <a:bodyPr lIns="0" tIns="0" rIns="0" bIns="0" rtlCol="0" anchor="t">
            <a:spAutoFit/>
          </a:bodyPr>
          <a:lstStyle/>
          <a:p>
            <a:pPr algn="ctr">
              <a:lnSpc>
                <a:spcPts val="7425"/>
              </a:lnSpc>
            </a:pPr>
            <a:r>
              <a:rPr lang="en-US" sz="9399">
                <a:solidFill>
                  <a:srgbClr val="003B64"/>
                </a:solidFill>
                <a:latin typeface="Staatliches"/>
                <a:ea typeface="Staatliches"/>
                <a:cs typeface="Staatliches"/>
                <a:sym typeface="Staatliches"/>
              </a:rPr>
              <a:t>Pantun</a:t>
            </a:r>
          </a:p>
        </p:txBody>
      </p:sp>
      <p:sp>
        <p:nvSpPr>
          <p:cNvPr id="8" name="TextBox 8"/>
          <p:cNvSpPr txBox="1"/>
          <p:nvPr/>
        </p:nvSpPr>
        <p:spPr>
          <a:xfrm>
            <a:off x="3367352" y="2910840"/>
            <a:ext cx="9441924" cy="2151776"/>
          </a:xfrm>
          <a:prstGeom prst="rect">
            <a:avLst/>
          </a:prstGeom>
        </p:spPr>
        <p:txBody>
          <a:bodyPr lIns="0" tIns="0" rIns="0" bIns="0" rtlCol="0" anchor="t">
            <a:spAutoFit/>
          </a:bodyPr>
          <a:lstStyle/>
          <a:p>
            <a:pPr algn="l">
              <a:lnSpc>
                <a:spcPts val="4236"/>
              </a:lnSpc>
            </a:pPr>
            <a:r>
              <a:rPr lang="en-US" sz="3025">
                <a:solidFill>
                  <a:srgbClr val="000000"/>
                </a:solidFill>
                <a:latin typeface="Poppins"/>
                <a:ea typeface="Poppins"/>
                <a:cs typeface="Poppins"/>
                <a:sym typeface="Poppins"/>
              </a:rPr>
              <a:t> Pergi ke taman membawa buku,</a:t>
            </a:r>
          </a:p>
          <a:p>
            <a:pPr algn="l">
              <a:lnSpc>
                <a:spcPts val="4236"/>
              </a:lnSpc>
            </a:pPr>
            <a:r>
              <a:rPr lang="en-US" sz="3025">
                <a:solidFill>
                  <a:srgbClr val="000000"/>
                </a:solidFill>
                <a:latin typeface="Poppins"/>
                <a:ea typeface="Poppins"/>
                <a:cs typeface="Poppins"/>
                <a:sym typeface="Poppins"/>
              </a:rPr>
              <a:t> Singgah sebentar memetik melati.</a:t>
            </a:r>
          </a:p>
          <a:p>
            <a:pPr algn="l">
              <a:lnSpc>
                <a:spcPts val="4236"/>
              </a:lnSpc>
            </a:pPr>
            <a:r>
              <a:rPr lang="en-US" sz="3025">
                <a:solidFill>
                  <a:srgbClr val="000000"/>
                </a:solidFill>
                <a:latin typeface="Poppins"/>
                <a:ea typeface="Poppins"/>
                <a:cs typeface="Poppins"/>
                <a:sym typeface="Poppins"/>
              </a:rPr>
              <a:t> Mari bersama menyambut ilmu baru,</a:t>
            </a:r>
          </a:p>
          <a:p>
            <a:pPr algn="l">
              <a:lnSpc>
                <a:spcPts val="4236"/>
              </a:lnSpc>
            </a:pPr>
            <a:r>
              <a:rPr lang="en-US" sz="3025">
                <a:solidFill>
                  <a:srgbClr val="000000"/>
                </a:solidFill>
                <a:latin typeface="Poppins"/>
                <a:ea typeface="Poppins"/>
                <a:cs typeface="Poppins"/>
                <a:sym typeface="Poppins"/>
              </a:rPr>
              <a:t> Koding dan AI untuk pendidikan masa kini.</a:t>
            </a:r>
          </a:p>
        </p:txBody>
      </p:sp>
      <p:sp>
        <p:nvSpPr>
          <p:cNvPr id="9" name="TextBox 9"/>
          <p:cNvSpPr txBox="1"/>
          <p:nvPr/>
        </p:nvSpPr>
        <p:spPr>
          <a:xfrm>
            <a:off x="3367352" y="5540845"/>
            <a:ext cx="9441924" cy="2151776"/>
          </a:xfrm>
          <a:prstGeom prst="rect">
            <a:avLst/>
          </a:prstGeom>
        </p:spPr>
        <p:txBody>
          <a:bodyPr lIns="0" tIns="0" rIns="0" bIns="0" rtlCol="0" anchor="t">
            <a:spAutoFit/>
          </a:bodyPr>
          <a:lstStyle/>
          <a:p>
            <a:pPr algn="l">
              <a:lnSpc>
                <a:spcPts val="4236"/>
              </a:lnSpc>
            </a:pPr>
            <a:r>
              <a:rPr lang="en-US" sz="3025">
                <a:solidFill>
                  <a:srgbClr val="000000"/>
                </a:solidFill>
                <a:latin typeface="Poppins"/>
                <a:ea typeface="Poppins"/>
                <a:cs typeface="Poppins"/>
                <a:sym typeface="Poppins"/>
              </a:rPr>
              <a:t> Pagi hari udara segar,</a:t>
            </a:r>
          </a:p>
          <a:p>
            <a:pPr algn="l">
              <a:lnSpc>
                <a:spcPts val="4236"/>
              </a:lnSpc>
            </a:pPr>
            <a:r>
              <a:rPr lang="en-US" sz="3025">
                <a:solidFill>
                  <a:srgbClr val="000000"/>
                </a:solidFill>
                <a:latin typeface="Poppins"/>
                <a:ea typeface="Poppins"/>
                <a:cs typeface="Poppins"/>
                <a:sym typeface="Poppins"/>
              </a:rPr>
              <a:t> Mentari bersinar menghangatkan bumi.</a:t>
            </a:r>
          </a:p>
          <a:p>
            <a:pPr algn="l">
              <a:lnSpc>
                <a:spcPts val="4236"/>
              </a:lnSpc>
            </a:pPr>
            <a:r>
              <a:rPr lang="en-US" sz="3025">
                <a:solidFill>
                  <a:srgbClr val="000000"/>
                </a:solidFill>
                <a:latin typeface="Poppins"/>
                <a:ea typeface="Poppins"/>
                <a:cs typeface="Poppins"/>
                <a:sym typeface="Poppins"/>
              </a:rPr>
              <a:t> Wakil kurikulum siap belajar,</a:t>
            </a:r>
          </a:p>
          <a:p>
            <a:pPr algn="l">
              <a:lnSpc>
                <a:spcPts val="4236"/>
              </a:lnSpc>
            </a:pPr>
            <a:r>
              <a:rPr lang="en-US" sz="3025">
                <a:solidFill>
                  <a:srgbClr val="000000"/>
                </a:solidFill>
                <a:latin typeface="Poppins"/>
                <a:ea typeface="Poppins"/>
                <a:cs typeface="Poppins"/>
                <a:sym typeface="Poppins"/>
              </a:rPr>
              <a:t> Menyusun pembelajaran yang relevan di era AI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flipH="1">
            <a:off x="9884189" y="39124"/>
            <a:ext cx="10247876" cy="10247876"/>
          </a:xfrm>
          <a:custGeom>
            <a:avLst/>
            <a:gdLst/>
            <a:ahLst/>
            <a:cxnLst/>
            <a:rect l="l" t="t" r="r" b="b"/>
            <a:pathLst>
              <a:path w="10247876" h="10247876">
                <a:moveTo>
                  <a:pt x="10247877" y="0"/>
                </a:moveTo>
                <a:lnTo>
                  <a:pt x="0" y="0"/>
                </a:lnTo>
                <a:lnTo>
                  <a:pt x="0" y="10247876"/>
                </a:lnTo>
                <a:lnTo>
                  <a:pt x="10247877" y="10247876"/>
                </a:lnTo>
                <a:lnTo>
                  <a:pt x="10247877"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103876" y="-564836"/>
            <a:ext cx="10247876" cy="10247876"/>
          </a:xfrm>
          <a:custGeom>
            <a:avLst/>
            <a:gdLst/>
            <a:ahLst/>
            <a:cxnLst/>
            <a:rect l="l" t="t" r="r" b="b"/>
            <a:pathLst>
              <a:path w="10247876" h="10247876">
                <a:moveTo>
                  <a:pt x="0" y="0"/>
                </a:moveTo>
                <a:lnTo>
                  <a:pt x="10247876" y="0"/>
                </a:lnTo>
                <a:lnTo>
                  <a:pt x="10247876" y="10247877"/>
                </a:lnTo>
                <a:lnTo>
                  <a:pt x="0" y="10247877"/>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flipV="1">
            <a:off x="-412840" y="0"/>
            <a:ext cx="2529751" cy="3581949"/>
          </a:xfrm>
          <a:custGeom>
            <a:avLst/>
            <a:gdLst/>
            <a:ahLst/>
            <a:cxnLst/>
            <a:rect l="l" t="t" r="r" b="b"/>
            <a:pathLst>
              <a:path w="2529751" h="3581949">
                <a:moveTo>
                  <a:pt x="0" y="3581949"/>
                </a:moveTo>
                <a:lnTo>
                  <a:pt x="2529751" y="3581949"/>
                </a:lnTo>
                <a:lnTo>
                  <a:pt x="2529751" y="0"/>
                </a:lnTo>
                <a:lnTo>
                  <a:pt x="0" y="0"/>
                </a:lnTo>
                <a:lnTo>
                  <a:pt x="0" y="3581949"/>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flipH="1">
            <a:off x="15899542" y="6742600"/>
            <a:ext cx="3150862" cy="4461398"/>
          </a:xfrm>
          <a:custGeom>
            <a:avLst/>
            <a:gdLst/>
            <a:ahLst/>
            <a:cxnLst/>
            <a:rect l="l" t="t" r="r" b="b"/>
            <a:pathLst>
              <a:path w="3150862" h="4461398">
                <a:moveTo>
                  <a:pt x="3150862" y="0"/>
                </a:moveTo>
                <a:lnTo>
                  <a:pt x="0" y="0"/>
                </a:lnTo>
                <a:lnTo>
                  <a:pt x="0" y="4461398"/>
                </a:lnTo>
                <a:lnTo>
                  <a:pt x="3150862" y="4461398"/>
                </a:lnTo>
                <a:lnTo>
                  <a:pt x="3150862"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5899542" y="204917"/>
            <a:ext cx="2719517" cy="603959"/>
          </a:xfrm>
          <a:custGeom>
            <a:avLst/>
            <a:gdLst/>
            <a:ahLst/>
            <a:cxnLst/>
            <a:rect l="l" t="t" r="r" b="b"/>
            <a:pathLst>
              <a:path w="2719517" h="603959">
                <a:moveTo>
                  <a:pt x="0" y="0"/>
                </a:moveTo>
                <a:lnTo>
                  <a:pt x="2719516" y="0"/>
                </a:lnTo>
                <a:lnTo>
                  <a:pt x="2719516" y="603959"/>
                </a:lnTo>
                <a:lnTo>
                  <a:pt x="0" y="603959"/>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rot="-5400000">
            <a:off x="-344957" y="5545607"/>
            <a:ext cx="1599100" cy="794886"/>
          </a:xfrm>
          <a:custGeom>
            <a:avLst/>
            <a:gdLst/>
            <a:ahLst/>
            <a:cxnLst/>
            <a:rect l="l" t="t" r="r" b="b"/>
            <a:pathLst>
              <a:path w="1599100" h="794886">
                <a:moveTo>
                  <a:pt x="0" y="0"/>
                </a:moveTo>
                <a:lnTo>
                  <a:pt x="1599100" y="0"/>
                </a:lnTo>
                <a:lnTo>
                  <a:pt x="1599100" y="794886"/>
                </a:lnTo>
                <a:lnTo>
                  <a:pt x="0" y="794886"/>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8" name="Freeform 8"/>
          <p:cNvSpPr/>
          <p:nvPr/>
        </p:nvSpPr>
        <p:spPr>
          <a:xfrm rot="-5400000" flipH="1">
            <a:off x="16895293" y="3184506"/>
            <a:ext cx="1599100" cy="794886"/>
          </a:xfrm>
          <a:custGeom>
            <a:avLst/>
            <a:gdLst/>
            <a:ahLst/>
            <a:cxnLst/>
            <a:rect l="l" t="t" r="r" b="b"/>
            <a:pathLst>
              <a:path w="1599100" h="794886">
                <a:moveTo>
                  <a:pt x="1599100" y="0"/>
                </a:moveTo>
                <a:lnTo>
                  <a:pt x="0" y="0"/>
                </a:lnTo>
                <a:lnTo>
                  <a:pt x="0" y="794885"/>
                </a:lnTo>
                <a:lnTo>
                  <a:pt x="1599100" y="794885"/>
                </a:lnTo>
                <a:lnTo>
                  <a:pt x="1599100" y="0"/>
                </a:lnTo>
                <a:close/>
              </a:path>
            </a:pathLst>
          </a:custGeom>
          <a:blipFill>
            <a:blip>
              <a:extLst>
                <a:ext uri="{96DAC541-7B7A-43D3-8B79-37D633B846F1}">
                  <asvg:svgBlip xmlns:asvg="http://schemas.microsoft.com/office/drawing/2016/SVG/main" r:embed="rId5"/>
                </a:ext>
              </a:extLst>
            </a:blip>
            <a:stretch>
              <a:fillRect/>
            </a:stretch>
          </a:blipFill>
        </p:spPr>
      </p:sp>
      <p:sp>
        <p:nvSpPr>
          <p:cNvPr id="9" name="TextBox 9"/>
          <p:cNvSpPr txBox="1"/>
          <p:nvPr/>
        </p:nvSpPr>
        <p:spPr>
          <a:xfrm>
            <a:off x="4020062" y="1123201"/>
            <a:ext cx="10648904" cy="1653995"/>
          </a:xfrm>
          <a:prstGeom prst="rect">
            <a:avLst/>
          </a:prstGeom>
        </p:spPr>
        <p:txBody>
          <a:bodyPr lIns="0" tIns="0" rIns="0" bIns="0" rtlCol="0" anchor="t">
            <a:spAutoFit/>
          </a:bodyPr>
          <a:lstStyle/>
          <a:p>
            <a:pPr algn="ctr">
              <a:lnSpc>
                <a:spcPts val="6162"/>
              </a:lnSpc>
            </a:pPr>
            <a:r>
              <a:rPr lang="en-US" sz="7800">
                <a:solidFill>
                  <a:srgbClr val="003B64"/>
                </a:solidFill>
                <a:latin typeface="Staatliches"/>
                <a:ea typeface="Staatliches"/>
                <a:cs typeface="Staatliches"/>
                <a:sym typeface="Staatliches"/>
              </a:rPr>
              <a:t>koding dan KECERDASAN ARTIFICIAL</a:t>
            </a:r>
          </a:p>
        </p:txBody>
      </p:sp>
      <p:sp>
        <p:nvSpPr>
          <p:cNvPr id="10" name="TextBox 10"/>
          <p:cNvSpPr txBox="1"/>
          <p:nvPr/>
        </p:nvSpPr>
        <p:spPr>
          <a:xfrm>
            <a:off x="1829489" y="2687149"/>
            <a:ext cx="6981867" cy="4818506"/>
          </a:xfrm>
          <a:prstGeom prst="rect">
            <a:avLst/>
          </a:prstGeom>
        </p:spPr>
        <p:txBody>
          <a:bodyPr lIns="0" tIns="0" rIns="0" bIns="0" rtlCol="0" anchor="t">
            <a:spAutoFit/>
          </a:bodyPr>
          <a:lstStyle/>
          <a:p>
            <a:pPr algn="just">
              <a:lnSpc>
                <a:spcPts val="4236"/>
              </a:lnSpc>
            </a:pPr>
            <a:r>
              <a:rPr lang="en-US" sz="3025" b="1">
                <a:solidFill>
                  <a:srgbClr val="000000"/>
                </a:solidFill>
                <a:latin typeface="Poppins Bold"/>
                <a:ea typeface="Poppins Bold"/>
                <a:cs typeface="Poppins Bold"/>
                <a:sym typeface="Poppins Bold"/>
              </a:rPr>
              <a:t>Mengapa koding penting?</a:t>
            </a:r>
          </a:p>
          <a:p>
            <a:pPr algn="just">
              <a:lnSpc>
                <a:spcPts val="4236"/>
              </a:lnSpc>
            </a:pPr>
            <a:endParaRPr lang="en-US" sz="3025" b="1">
              <a:solidFill>
                <a:srgbClr val="000000"/>
              </a:solidFill>
              <a:latin typeface="Poppins Bold"/>
              <a:ea typeface="Poppins Bold"/>
              <a:cs typeface="Poppins Bold"/>
              <a:sym typeface="Poppins Bold"/>
            </a:endParaRPr>
          </a:p>
          <a:p>
            <a:pPr algn="just">
              <a:lnSpc>
                <a:spcPts val="4236"/>
              </a:lnSpc>
            </a:pPr>
            <a:r>
              <a:rPr lang="en-US" sz="3025">
                <a:solidFill>
                  <a:srgbClr val="000000"/>
                </a:solidFill>
                <a:latin typeface="Poppins"/>
                <a:ea typeface="Poppins"/>
                <a:cs typeface="Poppins"/>
                <a:sym typeface="Poppins"/>
              </a:rPr>
              <a:t>Dengan koding, kita bisa membuat:</a:t>
            </a:r>
          </a:p>
          <a:p>
            <a:pPr algn="just">
              <a:lnSpc>
                <a:spcPts val="4236"/>
              </a:lnSpc>
            </a:pPr>
            <a:r>
              <a:rPr lang="en-US" sz="3025">
                <a:solidFill>
                  <a:srgbClr val="000000"/>
                </a:solidFill>
                <a:latin typeface="Poppins"/>
                <a:ea typeface="Poppins"/>
                <a:cs typeface="Poppins"/>
                <a:sym typeface="Poppins"/>
              </a:rPr>
              <a:t>Website</a:t>
            </a:r>
          </a:p>
          <a:p>
            <a:pPr algn="just">
              <a:lnSpc>
                <a:spcPts val="4236"/>
              </a:lnSpc>
            </a:pPr>
            <a:r>
              <a:rPr lang="en-US" sz="3025">
                <a:solidFill>
                  <a:srgbClr val="000000"/>
                </a:solidFill>
                <a:latin typeface="Poppins"/>
                <a:ea typeface="Poppins"/>
                <a:cs typeface="Poppins"/>
                <a:sym typeface="Poppins"/>
              </a:rPr>
              <a:t>Aplikasi mobile</a:t>
            </a:r>
          </a:p>
          <a:p>
            <a:pPr algn="just">
              <a:lnSpc>
                <a:spcPts val="4236"/>
              </a:lnSpc>
            </a:pPr>
            <a:r>
              <a:rPr lang="en-US" sz="3025">
                <a:solidFill>
                  <a:srgbClr val="000000"/>
                </a:solidFill>
                <a:latin typeface="Poppins"/>
                <a:ea typeface="Poppins"/>
                <a:cs typeface="Poppins"/>
                <a:sym typeface="Poppins"/>
              </a:rPr>
              <a:t>Game</a:t>
            </a:r>
          </a:p>
          <a:p>
            <a:pPr algn="just">
              <a:lnSpc>
                <a:spcPts val="4236"/>
              </a:lnSpc>
            </a:pPr>
            <a:r>
              <a:rPr lang="en-US" sz="3025">
                <a:solidFill>
                  <a:srgbClr val="000000"/>
                </a:solidFill>
                <a:latin typeface="Poppins"/>
                <a:ea typeface="Poppins"/>
                <a:cs typeface="Poppins"/>
                <a:sym typeface="Poppins"/>
              </a:rPr>
              <a:t>Sistem kasir</a:t>
            </a:r>
          </a:p>
          <a:p>
            <a:pPr algn="just">
              <a:lnSpc>
                <a:spcPts val="4236"/>
              </a:lnSpc>
            </a:pPr>
            <a:r>
              <a:rPr lang="en-US" sz="3025">
                <a:solidFill>
                  <a:srgbClr val="000000"/>
                </a:solidFill>
                <a:latin typeface="Poppins"/>
                <a:ea typeface="Poppins"/>
                <a:cs typeface="Poppins"/>
                <a:sym typeface="Poppins"/>
              </a:rPr>
              <a:t>Program AI dan chatbot</a:t>
            </a:r>
          </a:p>
          <a:p>
            <a:pPr algn="just">
              <a:lnSpc>
                <a:spcPts val="4236"/>
              </a:lnSpc>
            </a:pPr>
            <a:r>
              <a:rPr lang="en-US" sz="3025">
                <a:solidFill>
                  <a:srgbClr val="000000"/>
                </a:solidFill>
                <a:latin typeface="Poppins"/>
                <a:ea typeface="Poppins"/>
                <a:cs typeface="Poppins"/>
                <a:sym typeface="Poppins"/>
              </a:rPr>
              <a:t>Otomatisasi pekerjaan</a:t>
            </a:r>
          </a:p>
        </p:txBody>
      </p:sp>
      <p:sp>
        <p:nvSpPr>
          <p:cNvPr id="11" name="TextBox 11"/>
          <p:cNvSpPr txBox="1"/>
          <p:nvPr/>
        </p:nvSpPr>
        <p:spPr>
          <a:xfrm>
            <a:off x="9144000" y="2681946"/>
            <a:ext cx="7345719" cy="5351852"/>
          </a:xfrm>
          <a:prstGeom prst="rect">
            <a:avLst/>
          </a:prstGeom>
        </p:spPr>
        <p:txBody>
          <a:bodyPr lIns="0" tIns="0" rIns="0" bIns="0" rtlCol="0" anchor="t">
            <a:spAutoFit/>
          </a:bodyPr>
          <a:lstStyle/>
          <a:p>
            <a:pPr algn="just">
              <a:lnSpc>
                <a:spcPts val="4236"/>
              </a:lnSpc>
            </a:pPr>
            <a:r>
              <a:rPr lang="en-US" sz="3025" b="1">
                <a:solidFill>
                  <a:srgbClr val="000000"/>
                </a:solidFill>
                <a:latin typeface="Poppins Bold"/>
                <a:ea typeface="Poppins Bold"/>
                <a:cs typeface="Poppins Bold"/>
                <a:sym typeface="Poppins Bold"/>
              </a:rPr>
              <a:t>Analogi sederhana</a:t>
            </a:r>
          </a:p>
          <a:p>
            <a:pPr algn="just">
              <a:lnSpc>
                <a:spcPts val="4236"/>
              </a:lnSpc>
            </a:pPr>
            <a:endParaRPr lang="en-US" sz="3025" b="1">
              <a:solidFill>
                <a:srgbClr val="000000"/>
              </a:solidFill>
              <a:latin typeface="Poppins Bold"/>
              <a:ea typeface="Poppins Bold"/>
              <a:cs typeface="Poppins Bold"/>
              <a:sym typeface="Poppins Bold"/>
            </a:endParaRPr>
          </a:p>
          <a:p>
            <a:pPr algn="just">
              <a:lnSpc>
                <a:spcPts val="4236"/>
              </a:lnSpc>
            </a:pPr>
            <a:r>
              <a:rPr lang="en-US" sz="3025">
                <a:solidFill>
                  <a:srgbClr val="000000"/>
                </a:solidFill>
                <a:latin typeface="Poppins"/>
                <a:ea typeface="Poppins"/>
                <a:cs typeface="Poppins"/>
                <a:sym typeface="Poppins"/>
              </a:rPr>
              <a:t>Bayangkan komputer seperti seorang koki yang sangat patuh. Koding adalah resep yang menjelaskan langkah demi langkah apa yang harus dilakukan koki tersebut. Jika resepnya benar, hasilnya sesuai harapan. Jika ada kesalahan, hasilnya juga akan salah.</a:t>
            </a:r>
          </a:p>
        </p:txBody>
      </p:sp>
      <p:sp>
        <p:nvSpPr>
          <p:cNvPr id="12" name="TextBox 12"/>
          <p:cNvSpPr txBox="1"/>
          <p:nvPr/>
        </p:nvSpPr>
        <p:spPr>
          <a:xfrm>
            <a:off x="1829489" y="8076863"/>
            <a:ext cx="14660230" cy="1085201"/>
          </a:xfrm>
          <a:prstGeom prst="rect">
            <a:avLst/>
          </a:prstGeom>
        </p:spPr>
        <p:txBody>
          <a:bodyPr lIns="0" tIns="0" rIns="0" bIns="0" rtlCol="0" anchor="t">
            <a:spAutoFit/>
          </a:bodyPr>
          <a:lstStyle/>
          <a:p>
            <a:pPr algn="just">
              <a:lnSpc>
                <a:spcPts val="4229"/>
              </a:lnSpc>
            </a:pPr>
            <a:r>
              <a:rPr lang="en-US" sz="3021" b="1">
                <a:solidFill>
                  <a:srgbClr val="000000"/>
                </a:solidFill>
                <a:latin typeface="Poppins Bold"/>
                <a:ea typeface="Poppins Bold"/>
                <a:cs typeface="Poppins Bold"/>
                <a:sym typeface="Poppins Bold"/>
              </a:rPr>
              <a:t>Jadi, singkatnya: koding adalah kegiatan menulis instruksi untuk komputer agar dapat menjalankan tugas tertentu secara otomatis.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flipH="1">
            <a:off x="9884189" y="39124"/>
            <a:ext cx="10247876" cy="10247876"/>
          </a:xfrm>
          <a:custGeom>
            <a:avLst/>
            <a:gdLst/>
            <a:ahLst/>
            <a:cxnLst/>
            <a:rect l="l" t="t" r="r" b="b"/>
            <a:pathLst>
              <a:path w="10247876" h="10247876">
                <a:moveTo>
                  <a:pt x="10247877" y="0"/>
                </a:moveTo>
                <a:lnTo>
                  <a:pt x="0" y="0"/>
                </a:lnTo>
                <a:lnTo>
                  <a:pt x="0" y="10247876"/>
                </a:lnTo>
                <a:lnTo>
                  <a:pt x="10247877" y="10247876"/>
                </a:lnTo>
                <a:lnTo>
                  <a:pt x="10247877"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103876" y="-564836"/>
            <a:ext cx="10247876" cy="10247876"/>
          </a:xfrm>
          <a:custGeom>
            <a:avLst/>
            <a:gdLst/>
            <a:ahLst/>
            <a:cxnLst/>
            <a:rect l="l" t="t" r="r" b="b"/>
            <a:pathLst>
              <a:path w="10247876" h="10247876">
                <a:moveTo>
                  <a:pt x="0" y="0"/>
                </a:moveTo>
                <a:lnTo>
                  <a:pt x="10247876" y="0"/>
                </a:lnTo>
                <a:lnTo>
                  <a:pt x="10247876" y="10247877"/>
                </a:lnTo>
                <a:lnTo>
                  <a:pt x="0" y="10247877"/>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flipV="1">
            <a:off x="-412840" y="0"/>
            <a:ext cx="2529751" cy="3581949"/>
          </a:xfrm>
          <a:custGeom>
            <a:avLst/>
            <a:gdLst/>
            <a:ahLst/>
            <a:cxnLst/>
            <a:rect l="l" t="t" r="r" b="b"/>
            <a:pathLst>
              <a:path w="2529751" h="3581949">
                <a:moveTo>
                  <a:pt x="0" y="3581949"/>
                </a:moveTo>
                <a:lnTo>
                  <a:pt x="2529751" y="3581949"/>
                </a:lnTo>
                <a:lnTo>
                  <a:pt x="2529751" y="0"/>
                </a:lnTo>
                <a:lnTo>
                  <a:pt x="0" y="0"/>
                </a:lnTo>
                <a:lnTo>
                  <a:pt x="0" y="3581949"/>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flipH="1">
            <a:off x="15899542" y="6742600"/>
            <a:ext cx="3150862" cy="4461398"/>
          </a:xfrm>
          <a:custGeom>
            <a:avLst/>
            <a:gdLst/>
            <a:ahLst/>
            <a:cxnLst/>
            <a:rect l="l" t="t" r="r" b="b"/>
            <a:pathLst>
              <a:path w="3150862" h="4461398">
                <a:moveTo>
                  <a:pt x="3150862" y="0"/>
                </a:moveTo>
                <a:lnTo>
                  <a:pt x="0" y="0"/>
                </a:lnTo>
                <a:lnTo>
                  <a:pt x="0" y="4461398"/>
                </a:lnTo>
                <a:lnTo>
                  <a:pt x="3150862" y="4461398"/>
                </a:lnTo>
                <a:lnTo>
                  <a:pt x="3150862"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5899542" y="204917"/>
            <a:ext cx="2719517" cy="603959"/>
          </a:xfrm>
          <a:custGeom>
            <a:avLst/>
            <a:gdLst/>
            <a:ahLst/>
            <a:cxnLst/>
            <a:rect l="l" t="t" r="r" b="b"/>
            <a:pathLst>
              <a:path w="2719517" h="603959">
                <a:moveTo>
                  <a:pt x="0" y="0"/>
                </a:moveTo>
                <a:lnTo>
                  <a:pt x="2719516" y="0"/>
                </a:lnTo>
                <a:lnTo>
                  <a:pt x="2719516" y="603959"/>
                </a:lnTo>
                <a:lnTo>
                  <a:pt x="0" y="603959"/>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rot="-5400000">
            <a:off x="-344957" y="5545607"/>
            <a:ext cx="1599100" cy="794886"/>
          </a:xfrm>
          <a:custGeom>
            <a:avLst/>
            <a:gdLst/>
            <a:ahLst/>
            <a:cxnLst/>
            <a:rect l="l" t="t" r="r" b="b"/>
            <a:pathLst>
              <a:path w="1599100" h="794886">
                <a:moveTo>
                  <a:pt x="0" y="0"/>
                </a:moveTo>
                <a:lnTo>
                  <a:pt x="1599100" y="0"/>
                </a:lnTo>
                <a:lnTo>
                  <a:pt x="1599100" y="794886"/>
                </a:lnTo>
                <a:lnTo>
                  <a:pt x="0" y="794886"/>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8" name="Freeform 8"/>
          <p:cNvSpPr/>
          <p:nvPr/>
        </p:nvSpPr>
        <p:spPr>
          <a:xfrm rot="-5400000" flipH="1">
            <a:off x="16895293" y="3184506"/>
            <a:ext cx="1599100" cy="794886"/>
          </a:xfrm>
          <a:custGeom>
            <a:avLst/>
            <a:gdLst/>
            <a:ahLst/>
            <a:cxnLst/>
            <a:rect l="l" t="t" r="r" b="b"/>
            <a:pathLst>
              <a:path w="1599100" h="794886">
                <a:moveTo>
                  <a:pt x="1599100" y="0"/>
                </a:moveTo>
                <a:lnTo>
                  <a:pt x="0" y="0"/>
                </a:lnTo>
                <a:lnTo>
                  <a:pt x="0" y="794885"/>
                </a:lnTo>
                <a:lnTo>
                  <a:pt x="1599100" y="794885"/>
                </a:lnTo>
                <a:lnTo>
                  <a:pt x="1599100" y="0"/>
                </a:lnTo>
                <a:close/>
              </a:path>
            </a:pathLst>
          </a:custGeom>
          <a:blipFill>
            <a:blip>
              <a:extLst>
                <a:ext uri="{96DAC541-7B7A-43D3-8B79-37D633B846F1}">
                  <asvg:svgBlip xmlns:asvg="http://schemas.microsoft.com/office/drawing/2016/SVG/main" r:embed="rId5"/>
                </a:ext>
              </a:extLst>
            </a:blip>
            <a:stretch>
              <a:fillRect/>
            </a:stretch>
          </a:blipFill>
        </p:spPr>
      </p:sp>
      <p:sp>
        <p:nvSpPr>
          <p:cNvPr id="9" name="TextBox 9"/>
          <p:cNvSpPr txBox="1"/>
          <p:nvPr/>
        </p:nvSpPr>
        <p:spPr>
          <a:xfrm>
            <a:off x="4020062" y="1123201"/>
            <a:ext cx="10648904" cy="1653995"/>
          </a:xfrm>
          <a:prstGeom prst="rect">
            <a:avLst/>
          </a:prstGeom>
        </p:spPr>
        <p:txBody>
          <a:bodyPr lIns="0" tIns="0" rIns="0" bIns="0" rtlCol="0" anchor="t">
            <a:spAutoFit/>
          </a:bodyPr>
          <a:lstStyle/>
          <a:p>
            <a:pPr algn="ctr">
              <a:lnSpc>
                <a:spcPts val="6162"/>
              </a:lnSpc>
            </a:pPr>
            <a:r>
              <a:rPr lang="en-US" sz="7800">
                <a:solidFill>
                  <a:srgbClr val="003B64"/>
                </a:solidFill>
                <a:latin typeface="Staatliches"/>
                <a:ea typeface="Staatliches"/>
                <a:cs typeface="Staatliches"/>
                <a:sym typeface="Staatliches"/>
              </a:rPr>
              <a:t>koding dan KECERDASAN ARTIFICIAL</a:t>
            </a:r>
          </a:p>
        </p:txBody>
      </p:sp>
      <p:sp>
        <p:nvSpPr>
          <p:cNvPr id="10" name="TextBox 10"/>
          <p:cNvSpPr txBox="1"/>
          <p:nvPr/>
        </p:nvSpPr>
        <p:spPr>
          <a:xfrm>
            <a:off x="1829489" y="2687149"/>
            <a:ext cx="13498133" cy="1618430"/>
          </a:xfrm>
          <a:prstGeom prst="rect">
            <a:avLst/>
          </a:prstGeom>
        </p:spPr>
        <p:txBody>
          <a:bodyPr lIns="0" tIns="0" rIns="0" bIns="0" rtlCol="0" anchor="t">
            <a:spAutoFit/>
          </a:bodyPr>
          <a:lstStyle/>
          <a:p>
            <a:pPr algn="just">
              <a:lnSpc>
                <a:spcPts val="4236"/>
              </a:lnSpc>
            </a:pPr>
            <a:r>
              <a:rPr lang="en-US" sz="3025" b="1">
                <a:solidFill>
                  <a:srgbClr val="000000"/>
                </a:solidFill>
                <a:latin typeface="Poppins Bold"/>
                <a:ea typeface="Poppins Bold"/>
                <a:cs typeface="Poppins Bold"/>
                <a:sym typeface="Poppins Bold"/>
              </a:rPr>
              <a:t>Kecerdasan Artificial </a:t>
            </a:r>
            <a:r>
              <a:rPr lang="en-US" sz="3025">
                <a:solidFill>
                  <a:srgbClr val="000000"/>
                </a:solidFill>
                <a:latin typeface="Poppins"/>
                <a:ea typeface="Poppins"/>
                <a:cs typeface="Poppins"/>
                <a:sym typeface="Poppins"/>
              </a:rPr>
              <a:t>adalah teknologi yang membuat komputer dapat meniru kemampuan manusia, seperti belajar, mengenali pola, dan mengambil keputusan.</a:t>
            </a:r>
          </a:p>
        </p:txBody>
      </p:sp>
      <p:sp>
        <p:nvSpPr>
          <p:cNvPr id="11" name="TextBox 11"/>
          <p:cNvSpPr txBox="1"/>
          <p:nvPr/>
        </p:nvSpPr>
        <p:spPr>
          <a:xfrm>
            <a:off x="1798281" y="4463852"/>
            <a:ext cx="13529341" cy="1085084"/>
          </a:xfrm>
          <a:prstGeom prst="rect">
            <a:avLst/>
          </a:prstGeom>
        </p:spPr>
        <p:txBody>
          <a:bodyPr lIns="0" tIns="0" rIns="0" bIns="0" rtlCol="0" anchor="t">
            <a:spAutoFit/>
          </a:bodyPr>
          <a:lstStyle/>
          <a:p>
            <a:pPr algn="just">
              <a:lnSpc>
                <a:spcPts val="4236"/>
              </a:lnSpc>
            </a:pPr>
            <a:r>
              <a:rPr lang="en-US" sz="3025">
                <a:solidFill>
                  <a:srgbClr val="000000"/>
                </a:solidFill>
                <a:latin typeface="Poppins"/>
                <a:ea typeface="Poppins"/>
                <a:cs typeface="Poppins"/>
                <a:sym typeface="Poppins"/>
              </a:rPr>
              <a:t>Programmer menentukan aturan secara rinci (koding). Sistem AI dapat belajar dari data dan meningkatkan kinerjanya.</a:t>
            </a:r>
          </a:p>
        </p:txBody>
      </p:sp>
      <p:sp>
        <p:nvSpPr>
          <p:cNvPr id="12" name="TextBox 12"/>
          <p:cNvSpPr txBox="1"/>
          <p:nvPr/>
        </p:nvSpPr>
        <p:spPr>
          <a:xfrm>
            <a:off x="1813885" y="5847800"/>
            <a:ext cx="13529341" cy="2685122"/>
          </a:xfrm>
          <a:prstGeom prst="rect">
            <a:avLst/>
          </a:prstGeom>
        </p:spPr>
        <p:txBody>
          <a:bodyPr lIns="0" tIns="0" rIns="0" bIns="0" rtlCol="0" anchor="t">
            <a:spAutoFit/>
          </a:bodyPr>
          <a:lstStyle/>
          <a:p>
            <a:pPr algn="just">
              <a:lnSpc>
                <a:spcPts val="4236"/>
              </a:lnSpc>
            </a:pPr>
            <a:r>
              <a:rPr lang="en-US" sz="3025">
                <a:solidFill>
                  <a:srgbClr val="000000"/>
                </a:solidFill>
                <a:latin typeface="Poppins"/>
                <a:ea typeface="Poppins"/>
                <a:cs typeface="Poppins"/>
                <a:sym typeface="Poppins"/>
              </a:rPr>
              <a:t>Analogi sederhana</a:t>
            </a:r>
          </a:p>
          <a:p>
            <a:pPr algn="just">
              <a:lnSpc>
                <a:spcPts val="4236"/>
              </a:lnSpc>
            </a:pPr>
            <a:r>
              <a:rPr lang="en-US" sz="3025">
                <a:solidFill>
                  <a:srgbClr val="000000"/>
                </a:solidFill>
                <a:latin typeface="Poppins"/>
                <a:ea typeface="Poppins"/>
                <a:cs typeface="Poppins"/>
                <a:sym typeface="Poppins"/>
              </a:rPr>
              <a:t>Coding seperti menulis resep masakan.</a:t>
            </a:r>
          </a:p>
          <a:p>
            <a:pPr algn="just">
              <a:lnSpc>
                <a:spcPts val="4236"/>
              </a:lnSpc>
            </a:pPr>
            <a:r>
              <a:rPr lang="en-US" sz="3025">
                <a:solidFill>
                  <a:srgbClr val="000000"/>
                </a:solidFill>
                <a:latin typeface="Poppins"/>
                <a:ea typeface="Poppins"/>
                <a:cs typeface="Poppins"/>
                <a:sym typeface="Poppins"/>
              </a:rPr>
              <a:t>AI seperti koki yang dapat belajar dari pengalaman dan memperbaiki masakannya.</a:t>
            </a:r>
          </a:p>
          <a:p>
            <a:pPr algn="just">
              <a:lnSpc>
                <a:spcPts val="4236"/>
              </a:lnSpc>
            </a:pPr>
            <a:endParaRPr lang="en-US" sz="3025">
              <a:solidFill>
                <a:srgbClr val="000000"/>
              </a:solidFill>
              <a:latin typeface="Poppins"/>
              <a:ea typeface="Poppins"/>
              <a:cs typeface="Poppins"/>
              <a:sym typeface="Poppin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flipH="1">
            <a:off x="9884189" y="39124"/>
            <a:ext cx="10247876" cy="10247876"/>
          </a:xfrm>
          <a:custGeom>
            <a:avLst/>
            <a:gdLst/>
            <a:ahLst/>
            <a:cxnLst/>
            <a:rect l="l" t="t" r="r" b="b"/>
            <a:pathLst>
              <a:path w="10247876" h="10247876">
                <a:moveTo>
                  <a:pt x="10247877" y="0"/>
                </a:moveTo>
                <a:lnTo>
                  <a:pt x="0" y="0"/>
                </a:lnTo>
                <a:lnTo>
                  <a:pt x="0" y="10247876"/>
                </a:lnTo>
                <a:lnTo>
                  <a:pt x="10247877" y="10247876"/>
                </a:lnTo>
                <a:lnTo>
                  <a:pt x="10247877"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a:off x="-1103876" y="-564836"/>
            <a:ext cx="10247876" cy="10247876"/>
          </a:xfrm>
          <a:custGeom>
            <a:avLst/>
            <a:gdLst/>
            <a:ahLst/>
            <a:cxnLst/>
            <a:rect l="l" t="t" r="r" b="b"/>
            <a:pathLst>
              <a:path w="10247876" h="10247876">
                <a:moveTo>
                  <a:pt x="0" y="0"/>
                </a:moveTo>
                <a:lnTo>
                  <a:pt x="10247876" y="0"/>
                </a:lnTo>
                <a:lnTo>
                  <a:pt x="10247876" y="10247877"/>
                </a:lnTo>
                <a:lnTo>
                  <a:pt x="0" y="10247877"/>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flipV="1">
            <a:off x="-412840" y="0"/>
            <a:ext cx="2529751" cy="3581949"/>
          </a:xfrm>
          <a:custGeom>
            <a:avLst/>
            <a:gdLst/>
            <a:ahLst/>
            <a:cxnLst/>
            <a:rect l="l" t="t" r="r" b="b"/>
            <a:pathLst>
              <a:path w="2529751" h="3581949">
                <a:moveTo>
                  <a:pt x="0" y="3581949"/>
                </a:moveTo>
                <a:lnTo>
                  <a:pt x="2529751" y="3581949"/>
                </a:lnTo>
                <a:lnTo>
                  <a:pt x="2529751" y="0"/>
                </a:lnTo>
                <a:lnTo>
                  <a:pt x="0" y="0"/>
                </a:lnTo>
                <a:lnTo>
                  <a:pt x="0" y="3581949"/>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flipH="1">
            <a:off x="15899542" y="6742600"/>
            <a:ext cx="3150862" cy="4461398"/>
          </a:xfrm>
          <a:custGeom>
            <a:avLst/>
            <a:gdLst/>
            <a:ahLst/>
            <a:cxnLst/>
            <a:rect l="l" t="t" r="r" b="b"/>
            <a:pathLst>
              <a:path w="3150862" h="4461398">
                <a:moveTo>
                  <a:pt x="3150862" y="0"/>
                </a:moveTo>
                <a:lnTo>
                  <a:pt x="0" y="0"/>
                </a:lnTo>
                <a:lnTo>
                  <a:pt x="0" y="4461398"/>
                </a:lnTo>
                <a:lnTo>
                  <a:pt x="3150862" y="4461398"/>
                </a:lnTo>
                <a:lnTo>
                  <a:pt x="3150862"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5899542" y="204917"/>
            <a:ext cx="2719517" cy="603959"/>
          </a:xfrm>
          <a:custGeom>
            <a:avLst/>
            <a:gdLst/>
            <a:ahLst/>
            <a:cxnLst/>
            <a:rect l="l" t="t" r="r" b="b"/>
            <a:pathLst>
              <a:path w="2719517" h="603959">
                <a:moveTo>
                  <a:pt x="0" y="0"/>
                </a:moveTo>
                <a:lnTo>
                  <a:pt x="2719516" y="0"/>
                </a:lnTo>
                <a:lnTo>
                  <a:pt x="2719516" y="603959"/>
                </a:lnTo>
                <a:lnTo>
                  <a:pt x="0" y="603959"/>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rot="-5400000">
            <a:off x="-344957" y="5545607"/>
            <a:ext cx="1599100" cy="794886"/>
          </a:xfrm>
          <a:custGeom>
            <a:avLst/>
            <a:gdLst/>
            <a:ahLst/>
            <a:cxnLst/>
            <a:rect l="l" t="t" r="r" b="b"/>
            <a:pathLst>
              <a:path w="1599100" h="794886">
                <a:moveTo>
                  <a:pt x="0" y="0"/>
                </a:moveTo>
                <a:lnTo>
                  <a:pt x="1599100" y="0"/>
                </a:lnTo>
                <a:lnTo>
                  <a:pt x="1599100" y="794886"/>
                </a:lnTo>
                <a:lnTo>
                  <a:pt x="0" y="794886"/>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8" name="Freeform 8"/>
          <p:cNvSpPr/>
          <p:nvPr/>
        </p:nvSpPr>
        <p:spPr>
          <a:xfrm rot="-5400000" flipH="1">
            <a:off x="16895293" y="3184506"/>
            <a:ext cx="1599100" cy="794886"/>
          </a:xfrm>
          <a:custGeom>
            <a:avLst/>
            <a:gdLst/>
            <a:ahLst/>
            <a:cxnLst/>
            <a:rect l="l" t="t" r="r" b="b"/>
            <a:pathLst>
              <a:path w="1599100" h="794886">
                <a:moveTo>
                  <a:pt x="1599100" y="0"/>
                </a:moveTo>
                <a:lnTo>
                  <a:pt x="0" y="0"/>
                </a:lnTo>
                <a:lnTo>
                  <a:pt x="0" y="794885"/>
                </a:lnTo>
                <a:lnTo>
                  <a:pt x="1599100" y="794885"/>
                </a:lnTo>
                <a:lnTo>
                  <a:pt x="1599100" y="0"/>
                </a:lnTo>
                <a:close/>
              </a:path>
            </a:pathLst>
          </a:custGeom>
          <a:blipFill>
            <a:blip>
              <a:extLst>
                <a:ext uri="{96DAC541-7B7A-43D3-8B79-37D633B846F1}">
                  <asvg:svgBlip xmlns:asvg="http://schemas.microsoft.com/office/drawing/2016/SVG/main" r:embed="rId5"/>
                </a:ext>
              </a:extLst>
            </a:blip>
            <a:stretch>
              <a:fillRect/>
            </a:stretch>
          </a:blipFill>
        </p:spPr>
      </p:sp>
      <p:sp>
        <p:nvSpPr>
          <p:cNvPr id="9" name="TextBox 9"/>
          <p:cNvSpPr txBox="1"/>
          <p:nvPr/>
        </p:nvSpPr>
        <p:spPr>
          <a:xfrm>
            <a:off x="4020062" y="1123201"/>
            <a:ext cx="10648904" cy="1653995"/>
          </a:xfrm>
          <a:prstGeom prst="rect">
            <a:avLst/>
          </a:prstGeom>
        </p:spPr>
        <p:txBody>
          <a:bodyPr lIns="0" tIns="0" rIns="0" bIns="0" rtlCol="0" anchor="t">
            <a:spAutoFit/>
          </a:bodyPr>
          <a:lstStyle/>
          <a:p>
            <a:pPr algn="ctr">
              <a:lnSpc>
                <a:spcPts val="6162"/>
              </a:lnSpc>
            </a:pPr>
            <a:r>
              <a:rPr lang="en-US" sz="7800">
                <a:solidFill>
                  <a:srgbClr val="003B64"/>
                </a:solidFill>
                <a:latin typeface="Staatliches"/>
                <a:ea typeface="Staatliches"/>
                <a:cs typeface="Staatliches"/>
                <a:sym typeface="Staatliches"/>
              </a:rPr>
              <a:t>koding dan KECERDASAN ARTIFICIAL</a:t>
            </a:r>
          </a:p>
        </p:txBody>
      </p:sp>
      <p:sp>
        <p:nvSpPr>
          <p:cNvPr id="10" name="TextBox 10"/>
          <p:cNvSpPr txBox="1"/>
          <p:nvPr/>
        </p:nvSpPr>
        <p:spPr>
          <a:xfrm>
            <a:off x="1569254" y="2681946"/>
            <a:ext cx="15398707" cy="6418390"/>
          </a:xfrm>
          <a:prstGeom prst="rect">
            <a:avLst/>
          </a:prstGeom>
        </p:spPr>
        <p:txBody>
          <a:bodyPr lIns="0" tIns="0" rIns="0" bIns="0" rtlCol="0" anchor="t">
            <a:spAutoFit/>
          </a:bodyPr>
          <a:lstStyle/>
          <a:p>
            <a:pPr algn="just">
              <a:lnSpc>
                <a:spcPts val="4244"/>
              </a:lnSpc>
            </a:pPr>
            <a:r>
              <a:rPr lang="en-US" sz="3031">
                <a:solidFill>
                  <a:srgbClr val="000000"/>
                </a:solidFill>
                <a:latin typeface="Poppins"/>
                <a:ea typeface="Poppins"/>
                <a:cs typeface="Poppins"/>
                <a:sym typeface="Poppins"/>
              </a:rPr>
              <a:t>Sebagai contoh:</a:t>
            </a:r>
          </a:p>
          <a:p>
            <a:pPr algn="just">
              <a:lnSpc>
                <a:spcPts val="4244"/>
              </a:lnSpc>
            </a:pPr>
            <a:r>
              <a:rPr lang="en-US" sz="3031">
                <a:solidFill>
                  <a:srgbClr val="000000"/>
                </a:solidFill>
                <a:latin typeface="Poppins"/>
                <a:ea typeface="Poppins"/>
                <a:cs typeface="Poppins"/>
                <a:sym typeface="Poppins"/>
              </a:rPr>
              <a:t>Seorang programmer menulis kode (coding) menggunakan Python.</a:t>
            </a:r>
          </a:p>
          <a:p>
            <a:pPr algn="just">
              <a:lnSpc>
                <a:spcPts val="4244"/>
              </a:lnSpc>
            </a:pPr>
            <a:r>
              <a:rPr lang="en-US" sz="3031">
                <a:solidFill>
                  <a:srgbClr val="000000"/>
                </a:solidFill>
                <a:latin typeface="Poppins"/>
                <a:ea typeface="Poppins"/>
                <a:cs typeface="Poppins"/>
                <a:sym typeface="Poppins"/>
              </a:rPr>
              <a:t>Kode tersebut digunakan untuk membuat model AI yang dapat mengenali gambar kucing dan anjing.</a:t>
            </a:r>
          </a:p>
          <a:p>
            <a:pPr algn="just">
              <a:lnSpc>
                <a:spcPts val="4244"/>
              </a:lnSpc>
            </a:pPr>
            <a:r>
              <a:rPr lang="en-US" sz="3031">
                <a:solidFill>
                  <a:srgbClr val="000000"/>
                </a:solidFill>
                <a:latin typeface="Poppins"/>
                <a:ea typeface="Poppins"/>
                <a:cs typeface="Poppins"/>
                <a:sym typeface="Poppins"/>
              </a:rPr>
              <a:t>Setelah dilatih dengan banyak data, AI dapat membedakan gambar kucing dan anjing secara otomatis.</a:t>
            </a:r>
          </a:p>
          <a:p>
            <a:pPr algn="just">
              <a:lnSpc>
                <a:spcPts val="4244"/>
              </a:lnSpc>
            </a:pPr>
            <a:endParaRPr lang="en-US" sz="3031">
              <a:solidFill>
                <a:srgbClr val="000000"/>
              </a:solidFill>
              <a:latin typeface="Poppins"/>
              <a:ea typeface="Poppins"/>
              <a:cs typeface="Poppins"/>
              <a:sym typeface="Poppins"/>
            </a:endParaRPr>
          </a:p>
          <a:p>
            <a:pPr algn="just">
              <a:lnSpc>
                <a:spcPts val="4244"/>
              </a:lnSpc>
            </a:pPr>
            <a:endParaRPr lang="en-US" sz="3031">
              <a:solidFill>
                <a:srgbClr val="000000"/>
              </a:solidFill>
              <a:latin typeface="Poppins"/>
              <a:ea typeface="Poppins"/>
              <a:cs typeface="Poppins"/>
              <a:sym typeface="Poppins"/>
            </a:endParaRPr>
          </a:p>
          <a:p>
            <a:pPr algn="just">
              <a:lnSpc>
                <a:spcPts val="4244"/>
              </a:lnSpc>
            </a:pPr>
            <a:r>
              <a:rPr lang="en-US" sz="3031">
                <a:solidFill>
                  <a:srgbClr val="000000"/>
                </a:solidFill>
                <a:latin typeface="Poppins"/>
                <a:ea typeface="Poppins"/>
                <a:cs typeface="Poppins"/>
                <a:sym typeface="Poppins"/>
              </a:rPr>
              <a:t>Jadi, coding adalah cara membuat program, sedangkan AI adalah kemampuan program untuk belajar dan bertindak cerdas berdasarkan data. Tidak semua coding adalah AI, tetapi AI umumnya dibangun menggunakan coding.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409181"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rot="1251762">
            <a:off x="-1670780" y="8719404"/>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3196976" y="1371600"/>
            <a:ext cx="11894048" cy="1061011"/>
          </a:xfrm>
          <a:prstGeom prst="rect">
            <a:avLst/>
          </a:prstGeom>
        </p:spPr>
        <p:txBody>
          <a:bodyPr lIns="0" tIns="0" rIns="0" bIns="0" rtlCol="0" anchor="t">
            <a:spAutoFit/>
          </a:bodyPr>
          <a:lstStyle/>
          <a:p>
            <a:pPr algn="ctr">
              <a:lnSpc>
                <a:spcPts val="7425"/>
              </a:lnSpc>
            </a:pPr>
            <a:r>
              <a:rPr lang="en-US" sz="9399">
                <a:solidFill>
                  <a:srgbClr val="003B64"/>
                </a:solidFill>
                <a:latin typeface="Staatliches"/>
                <a:ea typeface="Staatliches"/>
                <a:cs typeface="Staatliches"/>
                <a:sym typeface="Staatliches"/>
              </a:rPr>
              <a:t>mengaplikasi</a:t>
            </a:r>
          </a:p>
        </p:txBody>
      </p:sp>
      <p:sp>
        <p:nvSpPr>
          <p:cNvPr id="5" name="Freeform 5"/>
          <p:cNvSpPr/>
          <p:nvPr/>
        </p:nvSpPr>
        <p:spPr>
          <a:xfrm>
            <a:off x="16513956" y="-927415"/>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rot="-994239" flipH="1">
            <a:off x="16617220" y="8650336"/>
            <a:ext cx="3341560" cy="4114800"/>
          </a:xfrm>
          <a:custGeom>
            <a:avLst/>
            <a:gdLst/>
            <a:ahLst/>
            <a:cxnLst/>
            <a:rect l="l" t="t" r="r" b="b"/>
            <a:pathLst>
              <a:path w="3341560" h="4114800">
                <a:moveTo>
                  <a:pt x="3341560" y="0"/>
                </a:moveTo>
                <a:lnTo>
                  <a:pt x="0" y="0"/>
                </a:lnTo>
                <a:lnTo>
                  <a:pt x="0" y="4114800"/>
                </a:lnTo>
                <a:lnTo>
                  <a:pt x="3341560" y="4114800"/>
                </a:lnTo>
                <a:lnTo>
                  <a:pt x="334156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rot="1251762" flipH="1">
            <a:off x="-1670780" y="-1028700"/>
            <a:ext cx="3341560" cy="4114800"/>
          </a:xfrm>
          <a:custGeom>
            <a:avLst/>
            <a:gdLst/>
            <a:ahLst/>
            <a:cxnLst/>
            <a:rect l="l" t="t" r="r" b="b"/>
            <a:pathLst>
              <a:path w="3341560" h="4114800">
                <a:moveTo>
                  <a:pt x="3341560" y="0"/>
                </a:moveTo>
                <a:lnTo>
                  <a:pt x="0" y="0"/>
                </a:lnTo>
                <a:lnTo>
                  <a:pt x="0" y="4114800"/>
                </a:lnTo>
                <a:lnTo>
                  <a:pt x="3341560" y="4114800"/>
                </a:lnTo>
                <a:lnTo>
                  <a:pt x="334156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8" name="Group 8"/>
          <p:cNvGrpSpPr/>
          <p:nvPr/>
        </p:nvGrpSpPr>
        <p:grpSpPr>
          <a:xfrm>
            <a:off x="2144985" y="2907485"/>
            <a:ext cx="13998030" cy="1152957"/>
            <a:chOff x="0" y="0"/>
            <a:chExt cx="3686724" cy="303659"/>
          </a:xfrm>
        </p:grpSpPr>
        <p:sp>
          <p:nvSpPr>
            <p:cNvPr id="9" name="Freeform 9"/>
            <p:cNvSpPr/>
            <p:nvPr/>
          </p:nvSpPr>
          <p:spPr>
            <a:xfrm>
              <a:off x="0" y="0"/>
              <a:ext cx="3686724" cy="303659"/>
            </a:xfrm>
            <a:custGeom>
              <a:avLst/>
              <a:gdLst/>
              <a:ahLst/>
              <a:cxnLst/>
              <a:rect l="l" t="t" r="r" b="b"/>
              <a:pathLst>
                <a:path w="3686724" h="303659">
                  <a:moveTo>
                    <a:pt x="15486" y="0"/>
                  </a:moveTo>
                  <a:lnTo>
                    <a:pt x="3671238" y="0"/>
                  </a:lnTo>
                  <a:cubicBezTo>
                    <a:pt x="3675345" y="0"/>
                    <a:pt x="3679284" y="1632"/>
                    <a:pt x="3682188" y="4536"/>
                  </a:cubicBezTo>
                  <a:cubicBezTo>
                    <a:pt x="3685093" y="7440"/>
                    <a:pt x="3686724" y="11379"/>
                    <a:pt x="3686724" y="15486"/>
                  </a:cubicBezTo>
                  <a:lnTo>
                    <a:pt x="3686724" y="288173"/>
                  </a:lnTo>
                  <a:cubicBezTo>
                    <a:pt x="3686724" y="296726"/>
                    <a:pt x="3679791" y="303659"/>
                    <a:pt x="3671238" y="303659"/>
                  </a:cubicBezTo>
                  <a:lnTo>
                    <a:pt x="15486" y="303659"/>
                  </a:lnTo>
                  <a:cubicBezTo>
                    <a:pt x="11379" y="303659"/>
                    <a:pt x="7440" y="302028"/>
                    <a:pt x="4536" y="299124"/>
                  </a:cubicBezTo>
                  <a:cubicBezTo>
                    <a:pt x="1632" y="296219"/>
                    <a:pt x="0" y="292281"/>
                    <a:pt x="0" y="288173"/>
                  </a:cubicBezTo>
                  <a:lnTo>
                    <a:pt x="0" y="15486"/>
                  </a:lnTo>
                  <a:cubicBezTo>
                    <a:pt x="0" y="11379"/>
                    <a:pt x="1632" y="7440"/>
                    <a:pt x="4536" y="4536"/>
                  </a:cubicBezTo>
                  <a:cubicBezTo>
                    <a:pt x="7440" y="1632"/>
                    <a:pt x="11379" y="0"/>
                    <a:pt x="15486" y="0"/>
                  </a:cubicBezTo>
                  <a:close/>
                </a:path>
              </a:pathLst>
            </a:custGeom>
            <a:solidFill>
              <a:srgbClr val="EA9400"/>
            </a:solidFill>
          </p:spPr>
        </p:sp>
        <p:sp>
          <p:nvSpPr>
            <p:cNvPr id="10" name="TextBox 10"/>
            <p:cNvSpPr txBox="1"/>
            <p:nvPr/>
          </p:nvSpPr>
          <p:spPr>
            <a:xfrm>
              <a:off x="0" y="-38100"/>
              <a:ext cx="3686724" cy="341759"/>
            </a:xfrm>
            <a:prstGeom prst="rect">
              <a:avLst/>
            </a:prstGeom>
          </p:spPr>
          <p:txBody>
            <a:bodyPr lIns="50800" tIns="50800" rIns="50800" bIns="50800" rtlCol="0" anchor="ctr"/>
            <a:lstStyle/>
            <a:p>
              <a:pPr algn="ctr">
                <a:lnSpc>
                  <a:spcPts val="2659"/>
                </a:lnSpc>
                <a:spcBef>
                  <a:spcPct val="0"/>
                </a:spcBef>
              </a:pPr>
              <a:endParaRPr/>
            </a:p>
          </p:txBody>
        </p:sp>
      </p:grpSp>
      <p:sp>
        <p:nvSpPr>
          <p:cNvPr id="11" name="TextBox 11"/>
          <p:cNvSpPr txBox="1"/>
          <p:nvPr/>
        </p:nvSpPr>
        <p:spPr>
          <a:xfrm>
            <a:off x="3436714" y="2975358"/>
            <a:ext cx="11934467" cy="1085084"/>
          </a:xfrm>
          <a:prstGeom prst="rect">
            <a:avLst/>
          </a:prstGeom>
        </p:spPr>
        <p:txBody>
          <a:bodyPr lIns="0" tIns="0" rIns="0" bIns="0" rtlCol="0" anchor="t">
            <a:spAutoFit/>
          </a:bodyPr>
          <a:lstStyle/>
          <a:p>
            <a:pPr algn="l">
              <a:lnSpc>
                <a:spcPts val="4236"/>
              </a:lnSpc>
            </a:pPr>
            <a:r>
              <a:rPr lang="en-US" sz="3025" b="1">
                <a:solidFill>
                  <a:srgbClr val="000000"/>
                </a:solidFill>
                <a:latin typeface="Poppins Bold"/>
                <a:ea typeface="Poppins Bold"/>
                <a:cs typeface="Poppins Bold"/>
                <a:sym typeface="Poppins Bold"/>
              </a:rPr>
              <a:t>LK 2.2  Mengaplikasikan 3 Jenis Perangkat Kecerdasan Artifisial (KA) untuk Menyelesaikan Tugas Sederhana</a:t>
            </a:r>
          </a:p>
        </p:txBody>
      </p:sp>
      <p:pic>
        <p:nvPicPr>
          <p:cNvPr id="12" name="Picture 12"/>
          <p:cNvPicPr>
            <a:picLocks noChangeAspect="1"/>
          </p:cNvPicPr>
          <p:nvPr/>
        </p:nvPicPr>
        <p:blipFill>
          <a:blip r:embed="rId4"/>
          <a:stretch>
            <a:fillRect/>
          </a:stretch>
        </p:blipFill>
        <p:spPr>
          <a:xfrm>
            <a:off x="6178958" y="4125212"/>
            <a:ext cx="4937760" cy="493776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409181"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rot="1251762">
            <a:off x="-1670780" y="8719404"/>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TextBox 4"/>
          <p:cNvSpPr txBox="1"/>
          <p:nvPr/>
        </p:nvSpPr>
        <p:spPr>
          <a:xfrm>
            <a:off x="3196976" y="1371600"/>
            <a:ext cx="11894048" cy="1061011"/>
          </a:xfrm>
          <a:prstGeom prst="rect">
            <a:avLst/>
          </a:prstGeom>
        </p:spPr>
        <p:txBody>
          <a:bodyPr lIns="0" tIns="0" rIns="0" bIns="0" rtlCol="0" anchor="t">
            <a:spAutoFit/>
          </a:bodyPr>
          <a:lstStyle/>
          <a:p>
            <a:pPr algn="ctr">
              <a:lnSpc>
                <a:spcPts val="7425"/>
              </a:lnSpc>
            </a:pPr>
            <a:r>
              <a:rPr lang="en-US" sz="9399">
                <a:solidFill>
                  <a:srgbClr val="003B64"/>
                </a:solidFill>
                <a:latin typeface="Staatliches"/>
                <a:ea typeface="Staatliches"/>
                <a:cs typeface="Staatliches"/>
                <a:sym typeface="Staatliches"/>
              </a:rPr>
              <a:t>pengumpulan tugas</a:t>
            </a:r>
          </a:p>
        </p:txBody>
      </p:sp>
      <p:sp>
        <p:nvSpPr>
          <p:cNvPr id="5" name="Freeform 5"/>
          <p:cNvSpPr/>
          <p:nvPr/>
        </p:nvSpPr>
        <p:spPr>
          <a:xfrm>
            <a:off x="16513956" y="-927415"/>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rot="-994239" flipH="1">
            <a:off x="16617220" y="8650336"/>
            <a:ext cx="3341560" cy="4114800"/>
          </a:xfrm>
          <a:custGeom>
            <a:avLst/>
            <a:gdLst/>
            <a:ahLst/>
            <a:cxnLst/>
            <a:rect l="l" t="t" r="r" b="b"/>
            <a:pathLst>
              <a:path w="3341560" h="4114800">
                <a:moveTo>
                  <a:pt x="3341560" y="0"/>
                </a:moveTo>
                <a:lnTo>
                  <a:pt x="0" y="0"/>
                </a:lnTo>
                <a:lnTo>
                  <a:pt x="0" y="4114800"/>
                </a:lnTo>
                <a:lnTo>
                  <a:pt x="3341560" y="4114800"/>
                </a:lnTo>
                <a:lnTo>
                  <a:pt x="3341560" y="0"/>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rot="1251762" flipH="1">
            <a:off x="-1670780" y="-1028700"/>
            <a:ext cx="3341560" cy="4114800"/>
          </a:xfrm>
          <a:custGeom>
            <a:avLst/>
            <a:gdLst/>
            <a:ahLst/>
            <a:cxnLst/>
            <a:rect l="l" t="t" r="r" b="b"/>
            <a:pathLst>
              <a:path w="3341560" h="4114800">
                <a:moveTo>
                  <a:pt x="3341560" y="0"/>
                </a:moveTo>
                <a:lnTo>
                  <a:pt x="0" y="0"/>
                </a:lnTo>
                <a:lnTo>
                  <a:pt x="0" y="4114800"/>
                </a:lnTo>
                <a:lnTo>
                  <a:pt x="3341560" y="4114800"/>
                </a:lnTo>
                <a:lnTo>
                  <a:pt x="3341560" y="0"/>
                </a:lnTo>
                <a:close/>
              </a:path>
            </a:pathLst>
          </a:custGeom>
          <a:blipFill>
            <a:blip>
              <a:extLst>
                <a:ext uri="{96DAC541-7B7A-43D3-8B79-37D633B846F1}">
                  <asvg:svgBlip xmlns:asvg="http://schemas.microsoft.com/office/drawing/2016/SVG/main" r:embed="rId3"/>
                </a:ext>
              </a:extLst>
            </a:blip>
            <a:stretch>
              <a:fillRect/>
            </a:stretch>
          </a:blipFill>
        </p:spPr>
      </p:sp>
      <p:pic>
        <p:nvPicPr>
          <p:cNvPr id="8" name="Picture 8"/>
          <p:cNvPicPr>
            <a:picLocks noChangeAspect="1"/>
          </p:cNvPicPr>
          <p:nvPr/>
        </p:nvPicPr>
        <p:blipFill>
          <a:blip r:embed="rId4"/>
          <a:stretch>
            <a:fillRect/>
          </a:stretch>
        </p:blipFill>
        <p:spPr>
          <a:xfrm>
            <a:off x="6675120" y="2674620"/>
            <a:ext cx="4937760" cy="493776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flipH="1">
            <a:off x="9845066" y="0"/>
            <a:ext cx="10287000" cy="10287000"/>
          </a:xfrm>
          <a:custGeom>
            <a:avLst/>
            <a:gdLst/>
            <a:ahLst/>
            <a:cxnLst/>
            <a:rect l="l" t="t" r="r" b="b"/>
            <a:pathLst>
              <a:path w="10287000" h="10287000">
                <a:moveTo>
                  <a:pt x="10287000" y="0"/>
                </a:moveTo>
                <a:lnTo>
                  <a:pt x="0" y="0"/>
                </a:lnTo>
                <a:lnTo>
                  <a:pt x="0" y="10287000"/>
                </a:lnTo>
                <a:lnTo>
                  <a:pt x="10287000" y="10287000"/>
                </a:lnTo>
                <a:lnTo>
                  <a:pt x="1028700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a:off x="-409181"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a:off x="-267691" y="-859853"/>
            <a:ext cx="2438019" cy="4114800"/>
          </a:xfrm>
          <a:custGeom>
            <a:avLst/>
            <a:gdLst/>
            <a:ahLst/>
            <a:cxnLst/>
            <a:rect l="l" t="t" r="r" b="b"/>
            <a:pathLst>
              <a:path w="2438019" h="4114800">
                <a:moveTo>
                  <a:pt x="0" y="0"/>
                </a:moveTo>
                <a:lnTo>
                  <a:pt x="2438019" y="0"/>
                </a:lnTo>
                <a:lnTo>
                  <a:pt x="2438019"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TextBox 5"/>
          <p:cNvSpPr txBox="1"/>
          <p:nvPr/>
        </p:nvSpPr>
        <p:spPr>
          <a:xfrm>
            <a:off x="1898771" y="2737129"/>
            <a:ext cx="14490458" cy="6418543"/>
          </a:xfrm>
          <a:prstGeom prst="rect">
            <a:avLst/>
          </a:prstGeom>
        </p:spPr>
        <p:txBody>
          <a:bodyPr lIns="0" tIns="0" rIns="0" bIns="0" rtlCol="0" anchor="t">
            <a:spAutoFit/>
          </a:bodyPr>
          <a:lstStyle/>
          <a:p>
            <a:pPr algn="l">
              <a:lnSpc>
                <a:spcPts val="4236"/>
              </a:lnSpc>
            </a:pPr>
            <a:r>
              <a:rPr lang="en-US" sz="3025">
                <a:solidFill>
                  <a:srgbClr val="000000"/>
                </a:solidFill>
                <a:latin typeface="Poppins"/>
                <a:ea typeface="Poppins"/>
                <a:cs typeface="Poppins"/>
                <a:sym typeface="Poppins"/>
              </a:rPr>
              <a:t>Refleksi dengan menggunakan pendekatan 4F berikut:</a:t>
            </a:r>
          </a:p>
          <a:p>
            <a:pPr algn="l">
              <a:lnSpc>
                <a:spcPts val="4236"/>
              </a:lnSpc>
            </a:pPr>
            <a:r>
              <a:rPr lang="en-US" sz="3025">
                <a:solidFill>
                  <a:srgbClr val="000000"/>
                </a:solidFill>
                <a:latin typeface="Poppins"/>
                <a:ea typeface="Poppins"/>
                <a:cs typeface="Poppins"/>
                <a:sym typeface="Poppins"/>
              </a:rPr>
              <a:t>1. Facts (Fakta)</a:t>
            </a:r>
          </a:p>
          <a:p>
            <a:pPr algn="l">
              <a:lnSpc>
                <a:spcPts val="4236"/>
              </a:lnSpc>
            </a:pPr>
            <a:r>
              <a:rPr lang="en-US" sz="3025">
                <a:solidFill>
                  <a:srgbClr val="000000"/>
                </a:solidFill>
                <a:latin typeface="Poppins"/>
                <a:ea typeface="Poppins"/>
                <a:cs typeface="Poppins"/>
                <a:sym typeface="Poppins"/>
              </a:rPr>
              <a:t>Tuliskan secara singkat apa yang telah Anda lakukan atau pelajari hari ini.</a:t>
            </a:r>
          </a:p>
          <a:p>
            <a:pPr algn="l">
              <a:lnSpc>
                <a:spcPts val="4236"/>
              </a:lnSpc>
            </a:pPr>
            <a:r>
              <a:rPr lang="en-US" sz="3025">
                <a:solidFill>
                  <a:srgbClr val="000000"/>
                </a:solidFill>
                <a:latin typeface="Poppins"/>
                <a:ea typeface="Poppins"/>
                <a:cs typeface="Poppins"/>
                <a:sym typeface="Poppins"/>
              </a:rPr>
              <a:t>2. Feelings (Perasaan)</a:t>
            </a:r>
          </a:p>
          <a:p>
            <a:pPr algn="l">
              <a:lnSpc>
                <a:spcPts val="4236"/>
              </a:lnSpc>
            </a:pPr>
            <a:r>
              <a:rPr lang="en-US" sz="3025">
                <a:solidFill>
                  <a:srgbClr val="000000"/>
                </a:solidFill>
                <a:latin typeface="Poppins"/>
                <a:ea typeface="Poppins"/>
                <a:cs typeface="Poppins"/>
                <a:sym typeface="Poppins"/>
              </a:rPr>
              <a:t>Jelaskan bagaimana perasaan Anda selama mengikuti kegiatan ini.</a:t>
            </a:r>
          </a:p>
          <a:p>
            <a:pPr algn="l">
              <a:lnSpc>
                <a:spcPts val="4236"/>
              </a:lnSpc>
            </a:pPr>
            <a:r>
              <a:rPr lang="en-US" sz="3025">
                <a:solidFill>
                  <a:srgbClr val="000000"/>
                </a:solidFill>
                <a:latin typeface="Poppins"/>
                <a:ea typeface="Poppins"/>
                <a:cs typeface="Poppins"/>
                <a:sym typeface="Poppins"/>
              </a:rPr>
              <a:t>3. Findings (Temuan)</a:t>
            </a:r>
          </a:p>
          <a:p>
            <a:pPr algn="l">
              <a:lnSpc>
                <a:spcPts val="4236"/>
              </a:lnSpc>
            </a:pPr>
            <a:r>
              <a:rPr lang="en-US" sz="3025">
                <a:solidFill>
                  <a:srgbClr val="000000"/>
                </a:solidFill>
                <a:latin typeface="Poppins"/>
                <a:ea typeface="Poppins"/>
                <a:cs typeface="Poppins"/>
                <a:sym typeface="Poppins"/>
              </a:rPr>
              <a:t>Apa wawasan, pemahaman, atau pembelajaran baru yang Anda dapatkan dari kegiatan ini?</a:t>
            </a:r>
          </a:p>
          <a:p>
            <a:pPr algn="l">
              <a:lnSpc>
                <a:spcPts val="4236"/>
              </a:lnSpc>
            </a:pPr>
            <a:r>
              <a:rPr lang="en-US" sz="3025">
                <a:solidFill>
                  <a:srgbClr val="000000"/>
                </a:solidFill>
                <a:latin typeface="Poppins"/>
                <a:ea typeface="Poppins"/>
                <a:cs typeface="Poppins"/>
                <a:sym typeface="Poppins"/>
              </a:rPr>
              <a:t>4. Future (Rencana Ke Depan)</a:t>
            </a:r>
          </a:p>
          <a:p>
            <a:pPr algn="l">
              <a:lnSpc>
                <a:spcPts val="4236"/>
              </a:lnSpc>
            </a:pPr>
            <a:r>
              <a:rPr lang="en-US" sz="3025">
                <a:solidFill>
                  <a:srgbClr val="000000"/>
                </a:solidFill>
                <a:latin typeface="Poppins"/>
                <a:ea typeface="Poppins"/>
                <a:cs typeface="Poppins"/>
                <a:sym typeface="Poppins"/>
              </a:rPr>
              <a:t>Bagaimana Anda akan menerapkan atau mengembangkan pengalaman ini dalam konteks pembelajaran atau pekerjaan Anda ke depan?</a:t>
            </a:r>
          </a:p>
          <a:p>
            <a:pPr algn="l">
              <a:lnSpc>
                <a:spcPts val="4236"/>
              </a:lnSpc>
            </a:pPr>
            <a:endParaRPr lang="en-US" sz="3025">
              <a:solidFill>
                <a:srgbClr val="000000"/>
              </a:solidFill>
              <a:latin typeface="Poppins"/>
              <a:ea typeface="Poppins"/>
              <a:cs typeface="Poppins"/>
              <a:sym typeface="Poppins"/>
            </a:endParaRPr>
          </a:p>
        </p:txBody>
      </p:sp>
      <p:sp>
        <p:nvSpPr>
          <p:cNvPr id="6" name="Freeform 6"/>
          <p:cNvSpPr/>
          <p:nvPr/>
        </p:nvSpPr>
        <p:spPr>
          <a:xfrm flipH="1" flipV="1">
            <a:off x="16117672" y="7200900"/>
            <a:ext cx="2438019" cy="4114800"/>
          </a:xfrm>
          <a:custGeom>
            <a:avLst/>
            <a:gdLst/>
            <a:ahLst/>
            <a:cxnLst/>
            <a:rect l="l" t="t" r="r" b="b"/>
            <a:pathLst>
              <a:path w="2438019" h="4114800">
                <a:moveTo>
                  <a:pt x="2438019" y="4114800"/>
                </a:moveTo>
                <a:lnTo>
                  <a:pt x="0" y="4114800"/>
                </a:lnTo>
                <a:lnTo>
                  <a:pt x="0" y="0"/>
                </a:lnTo>
                <a:lnTo>
                  <a:pt x="2438019" y="0"/>
                </a:lnTo>
                <a:lnTo>
                  <a:pt x="2438019" y="4114800"/>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1944472" y="8227981"/>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Freeform 8"/>
          <p:cNvSpPr/>
          <p:nvPr/>
        </p:nvSpPr>
        <p:spPr>
          <a:xfrm>
            <a:off x="16498291" y="-1852483"/>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9" name="Freeform 9"/>
          <p:cNvSpPr/>
          <p:nvPr/>
        </p:nvSpPr>
        <p:spPr>
          <a:xfrm>
            <a:off x="1898771" y="204917"/>
            <a:ext cx="2751617" cy="760134"/>
          </a:xfrm>
          <a:custGeom>
            <a:avLst/>
            <a:gdLst/>
            <a:ahLst/>
            <a:cxnLst/>
            <a:rect l="l" t="t" r="r" b="b"/>
            <a:pathLst>
              <a:path w="2751617" h="760134">
                <a:moveTo>
                  <a:pt x="0" y="0"/>
                </a:moveTo>
                <a:lnTo>
                  <a:pt x="2751618" y="0"/>
                </a:lnTo>
                <a:lnTo>
                  <a:pt x="2751618" y="760134"/>
                </a:lnTo>
                <a:lnTo>
                  <a:pt x="0" y="76013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0" name="TextBox 10"/>
          <p:cNvSpPr txBox="1"/>
          <p:nvPr/>
        </p:nvSpPr>
        <p:spPr>
          <a:xfrm>
            <a:off x="4663024" y="1400175"/>
            <a:ext cx="8961952" cy="1061011"/>
          </a:xfrm>
          <a:prstGeom prst="rect">
            <a:avLst/>
          </a:prstGeom>
        </p:spPr>
        <p:txBody>
          <a:bodyPr lIns="0" tIns="0" rIns="0" bIns="0" rtlCol="0" anchor="t">
            <a:spAutoFit/>
          </a:bodyPr>
          <a:lstStyle/>
          <a:p>
            <a:pPr algn="ctr">
              <a:lnSpc>
                <a:spcPts val="7425"/>
              </a:lnSpc>
            </a:pPr>
            <a:r>
              <a:rPr lang="en-US" sz="9399">
                <a:solidFill>
                  <a:srgbClr val="003B64"/>
                </a:solidFill>
                <a:latin typeface="Staatliches"/>
                <a:ea typeface="Staatliches"/>
                <a:cs typeface="Staatliches"/>
                <a:sym typeface="Staatliches"/>
              </a:rPr>
              <a:t>refleksi akhir</a:t>
            </a:r>
          </a:p>
        </p:txBody>
      </p:sp>
      <p:sp>
        <p:nvSpPr>
          <p:cNvPr id="11" name="Freeform 11"/>
          <p:cNvSpPr/>
          <p:nvPr/>
        </p:nvSpPr>
        <p:spPr>
          <a:xfrm>
            <a:off x="13637611" y="9526866"/>
            <a:ext cx="2751617" cy="760134"/>
          </a:xfrm>
          <a:custGeom>
            <a:avLst/>
            <a:gdLst/>
            <a:ahLst/>
            <a:cxnLst/>
            <a:rect l="l" t="t" r="r" b="b"/>
            <a:pathLst>
              <a:path w="2751617" h="760134">
                <a:moveTo>
                  <a:pt x="0" y="0"/>
                </a:moveTo>
                <a:lnTo>
                  <a:pt x="2751618" y="0"/>
                </a:lnTo>
                <a:lnTo>
                  <a:pt x="2751618" y="760134"/>
                </a:lnTo>
                <a:lnTo>
                  <a:pt x="0" y="760134"/>
                </a:lnTo>
                <a:lnTo>
                  <a:pt x="0" y="0"/>
                </a:lnTo>
                <a:close/>
              </a:path>
            </a:pathLst>
          </a:custGeom>
          <a:blipFill>
            <a:blip>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409181"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flipH="1">
            <a:off x="9845066" y="0"/>
            <a:ext cx="10287000" cy="10287000"/>
          </a:xfrm>
          <a:custGeom>
            <a:avLst/>
            <a:gdLst/>
            <a:ahLst/>
            <a:cxnLst/>
            <a:rect l="l" t="t" r="r" b="b"/>
            <a:pathLst>
              <a:path w="10287000" h="10287000">
                <a:moveTo>
                  <a:pt x="10287000" y="0"/>
                </a:moveTo>
                <a:lnTo>
                  <a:pt x="0" y="0"/>
                </a:lnTo>
                <a:lnTo>
                  <a:pt x="0" y="10287000"/>
                </a:lnTo>
                <a:lnTo>
                  <a:pt x="10287000" y="10287000"/>
                </a:lnTo>
                <a:lnTo>
                  <a:pt x="1028700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a:off x="0" y="9716410"/>
            <a:ext cx="3803934" cy="570590"/>
          </a:xfrm>
          <a:custGeom>
            <a:avLst/>
            <a:gdLst/>
            <a:ahLst/>
            <a:cxnLst/>
            <a:rect l="l" t="t" r="r" b="b"/>
            <a:pathLst>
              <a:path w="3803934" h="570590">
                <a:moveTo>
                  <a:pt x="0" y="0"/>
                </a:moveTo>
                <a:lnTo>
                  <a:pt x="3803934" y="0"/>
                </a:lnTo>
                <a:lnTo>
                  <a:pt x="3803934" y="570590"/>
                </a:lnTo>
                <a:lnTo>
                  <a:pt x="0" y="57059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13797532" y="204917"/>
            <a:ext cx="4490468" cy="673570"/>
          </a:xfrm>
          <a:custGeom>
            <a:avLst/>
            <a:gdLst/>
            <a:ahLst/>
            <a:cxnLst/>
            <a:rect l="l" t="t" r="r" b="b"/>
            <a:pathLst>
              <a:path w="4490468" h="673570">
                <a:moveTo>
                  <a:pt x="0" y="0"/>
                </a:moveTo>
                <a:lnTo>
                  <a:pt x="4490468" y="0"/>
                </a:lnTo>
                <a:lnTo>
                  <a:pt x="4490468" y="673570"/>
                </a:lnTo>
                <a:lnTo>
                  <a:pt x="0" y="67357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877729" y="-515486"/>
            <a:ext cx="3812859" cy="3031223"/>
          </a:xfrm>
          <a:custGeom>
            <a:avLst/>
            <a:gdLst/>
            <a:ahLst/>
            <a:cxnLst/>
            <a:rect l="l" t="t" r="r" b="b"/>
            <a:pathLst>
              <a:path w="3812859" h="3031223">
                <a:moveTo>
                  <a:pt x="0" y="0"/>
                </a:moveTo>
                <a:lnTo>
                  <a:pt x="3812858" y="0"/>
                </a:lnTo>
                <a:lnTo>
                  <a:pt x="3812858" y="3031222"/>
                </a:lnTo>
                <a:lnTo>
                  <a:pt x="0" y="3031222"/>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a:off x="15352871" y="8486093"/>
            <a:ext cx="3812859" cy="3031223"/>
          </a:xfrm>
          <a:custGeom>
            <a:avLst/>
            <a:gdLst/>
            <a:ahLst/>
            <a:cxnLst/>
            <a:rect l="l" t="t" r="r" b="b"/>
            <a:pathLst>
              <a:path w="3812859" h="3031223">
                <a:moveTo>
                  <a:pt x="0" y="0"/>
                </a:moveTo>
                <a:lnTo>
                  <a:pt x="3812858" y="0"/>
                </a:lnTo>
                <a:lnTo>
                  <a:pt x="3812858" y="3031223"/>
                </a:lnTo>
                <a:lnTo>
                  <a:pt x="0" y="3031223"/>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Freeform 8"/>
          <p:cNvSpPr/>
          <p:nvPr/>
        </p:nvSpPr>
        <p:spPr>
          <a:xfrm>
            <a:off x="1901967" y="2403248"/>
            <a:ext cx="14763027" cy="4558085"/>
          </a:xfrm>
          <a:custGeom>
            <a:avLst/>
            <a:gdLst/>
            <a:ahLst/>
            <a:cxnLst/>
            <a:rect l="l" t="t" r="r" b="b"/>
            <a:pathLst>
              <a:path w="14763027" h="4558085">
                <a:moveTo>
                  <a:pt x="0" y="0"/>
                </a:moveTo>
                <a:lnTo>
                  <a:pt x="14763027" y="0"/>
                </a:lnTo>
                <a:lnTo>
                  <a:pt x="14763027" y="4558085"/>
                </a:lnTo>
                <a:lnTo>
                  <a:pt x="0" y="4558085"/>
                </a:lnTo>
                <a:lnTo>
                  <a:pt x="0" y="0"/>
                </a:lnTo>
                <a:close/>
              </a:path>
            </a:pathLst>
          </a:custGeom>
          <a:blipFill>
            <a:blip r:embed="rId5"/>
            <a:stretch>
              <a:fillRect/>
            </a:stretch>
          </a:blipFill>
        </p:spPr>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409181"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rot="2700000">
            <a:off x="-569788" y="-302189"/>
            <a:ext cx="3196976" cy="4526692"/>
          </a:xfrm>
          <a:custGeom>
            <a:avLst/>
            <a:gdLst/>
            <a:ahLst/>
            <a:cxnLst/>
            <a:rect l="l" t="t" r="r" b="b"/>
            <a:pathLst>
              <a:path w="3196976" h="4526692">
                <a:moveTo>
                  <a:pt x="0" y="0"/>
                </a:moveTo>
                <a:lnTo>
                  <a:pt x="3196976" y="0"/>
                </a:lnTo>
                <a:lnTo>
                  <a:pt x="3196976" y="4526692"/>
                </a:lnTo>
                <a:lnTo>
                  <a:pt x="0" y="4526692"/>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a:off x="0" y="9716410"/>
            <a:ext cx="3803934" cy="570590"/>
          </a:xfrm>
          <a:custGeom>
            <a:avLst/>
            <a:gdLst/>
            <a:ahLst/>
            <a:cxnLst/>
            <a:rect l="l" t="t" r="r" b="b"/>
            <a:pathLst>
              <a:path w="3803934" h="570590">
                <a:moveTo>
                  <a:pt x="0" y="0"/>
                </a:moveTo>
                <a:lnTo>
                  <a:pt x="3803934" y="0"/>
                </a:lnTo>
                <a:lnTo>
                  <a:pt x="3803934" y="570590"/>
                </a:lnTo>
                <a:lnTo>
                  <a:pt x="0" y="57059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5" name="Freeform 5"/>
          <p:cNvSpPr/>
          <p:nvPr/>
        </p:nvSpPr>
        <p:spPr>
          <a:xfrm>
            <a:off x="13797532" y="204917"/>
            <a:ext cx="4490468" cy="673570"/>
          </a:xfrm>
          <a:custGeom>
            <a:avLst/>
            <a:gdLst/>
            <a:ahLst/>
            <a:cxnLst/>
            <a:rect l="l" t="t" r="r" b="b"/>
            <a:pathLst>
              <a:path w="4490468" h="673570">
                <a:moveTo>
                  <a:pt x="0" y="0"/>
                </a:moveTo>
                <a:lnTo>
                  <a:pt x="4490468" y="0"/>
                </a:lnTo>
                <a:lnTo>
                  <a:pt x="4490468" y="673570"/>
                </a:lnTo>
                <a:lnTo>
                  <a:pt x="0" y="67357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Freeform 6"/>
          <p:cNvSpPr/>
          <p:nvPr/>
        </p:nvSpPr>
        <p:spPr>
          <a:xfrm rot="2700000" flipH="1" flipV="1">
            <a:off x="15802849" y="6103478"/>
            <a:ext cx="3196976" cy="4526692"/>
          </a:xfrm>
          <a:custGeom>
            <a:avLst/>
            <a:gdLst/>
            <a:ahLst/>
            <a:cxnLst/>
            <a:rect l="l" t="t" r="r" b="b"/>
            <a:pathLst>
              <a:path w="3196976" h="4526692">
                <a:moveTo>
                  <a:pt x="3196976" y="4526691"/>
                </a:moveTo>
                <a:lnTo>
                  <a:pt x="0" y="4526691"/>
                </a:lnTo>
                <a:lnTo>
                  <a:pt x="0" y="0"/>
                </a:lnTo>
                <a:lnTo>
                  <a:pt x="3196976" y="0"/>
                </a:lnTo>
                <a:lnTo>
                  <a:pt x="3196976" y="4526691"/>
                </a:lnTo>
                <a:close/>
              </a:path>
            </a:pathLst>
          </a:custGeom>
          <a:blipFill>
            <a:blip>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4663024" y="1371600"/>
            <a:ext cx="8961952" cy="1061011"/>
          </a:xfrm>
          <a:prstGeom prst="rect">
            <a:avLst/>
          </a:prstGeom>
        </p:spPr>
        <p:txBody>
          <a:bodyPr lIns="0" tIns="0" rIns="0" bIns="0" rtlCol="0" anchor="t">
            <a:spAutoFit/>
          </a:bodyPr>
          <a:lstStyle/>
          <a:p>
            <a:pPr algn="ctr">
              <a:lnSpc>
                <a:spcPts val="7425"/>
              </a:lnSpc>
            </a:pPr>
            <a:r>
              <a:rPr lang="en-US" sz="9399">
                <a:solidFill>
                  <a:srgbClr val="003B64"/>
                </a:solidFill>
                <a:latin typeface="Staatliches"/>
                <a:ea typeface="Staatliches"/>
                <a:cs typeface="Staatliches"/>
                <a:sym typeface="Staatliches"/>
              </a:rPr>
              <a:t>Pantun</a:t>
            </a:r>
          </a:p>
        </p:txBody>
      </p:sp>
      <p:sp>
        <p:nvSpPr>
          <p:cNvPr id="8" name="TextBox 8"/>
          <p:cNvSpPr txBox="1"/>
          <p:nvPr/>
        </p:nvSpPr>
        <p:spPr>
          <a:xfrm>
            <a:off x="2242717" y="2906887"/>
            <a:ext cx="12427891" cy="2151776"/>
          </a:xfrm>
          <a:prstGeom prst="rect">
            <a:avLst/>
          </a:prstGeom>
        </p:spPr>
        <p:txBody>
          <a:bodyPr lIns="0" tIns="0" rIns="0" bIns="0" rtlCol="0" anchor="t">
            <a:spAutoFit/>
          </a:bodyPr>
          <a:lstStyle/>
          <a:p>
            <a:pPr algn="l">
              <a:lnSpc>
                <a:spcPts val="4236"/>
              </a:lnSpc>
            </a:pPr>
            <a:r>
              <a:rPr lang="en-US" sz="3025">
                <a:solidFill>
                  <a:srgbClr val="000000"/>
                </a:solidFill>
                <a:latin typeface="Poppins"/>
                <a:ea typeface="Poppins"/>
                <a:cs typeface="Poppins"/>
                <a:sym typeface="Poppins"/>
              </a:rPr>
              <a:t> Burung elang terbang tinggi,</a:t>
            </a:r>
          </a:p>
          <a:p>
            <a:pPr algn="l">
              <a:lnSpc>
                <a:spcPts val="4236"/>
              </a:lnSpc>
            </a:pPr>
            <a:r>
              <a:rPr lang="en-US" sz="3025">
                <a:solidFill>
                  <a:srgbClr val="000000"/>
                </a:solidFill>
                <a:latin typeface="Poppins"/>
                <a:ea typeface="Poppins"/>
                <a:cs typeface="Poppins"/>
                <a:sym typeface="Poppins"/>
              </a:rPr>
              <a:t> Melintasi awan yang membentang.</a:t>
            </a:r>
          </a:p>
          <a:p>
            <a:pPr algn="l">
              <a:lnSpc>
                <a:spcPts val="4236"/>
              </a:lnSpc>
            </a:pPr>
            <a:r>
              <a:rPr lang="en-US" sz="3025">
                <a:solidFill>
                  <a:srgbClr val="000000"/>
                </a:solidFill>
                <a:latin typeface="Poppins"/>
                <a:ea typeface="Poppins"/>
                <a:cs typeface="Poppins"/>
                <a:sym typeface="Poppins"/>
              </a:rPr>
              <a:t> Mari siapkan generasi masa kini,</a:t>
            </a:r>
          </a:p>
          <a:p>
            <a:pPr algn="l">
              <a:lnSpc>
                <a:spcPts val="4236"/>
              </a:lnSpc>
            </a:pPr>
            <a:r>
              <a:rPr lang="en-US" sz="3025">
                <a:solidFill>
                  <a:srgbClr val="000000"/>
                </a:solidFill>
                <a:latin typeface="Poppins"/>
                <a:ea typeface="Poppins"/>
                <a:cs typeface="Poppins"/>
                <a:sym typeface="Poppins"/>
              </a:rPr>
              <a:t> Agar siap menghadapi masa depan yang terus berkembang.</a:t>
            </a:r>
          </a:p>
        </p:txBody>
      </p:sp>
      <p:sp>
        <p:nvSpPr>
          <p:cNvPr id="9" name="TextBox 9"/>
          <p:cNvSpPr txBox="1"/>
          <p:nvPr/>
        </p:nvSpPr>
        <p:spPr>
          <a:xfrm>
            <a:off x="2242717" y="5739310"/>
            <a:ext cx="9441924" cy="2151776"/>
          </a:xfrm>
          <a:prstGeom prst="rect">
            <a:avLst/>
          </a:prstGeom>
        </p:spPr>
        <p:txBody>
          <a:bodyPr lIns="0" tIns="0" rIns="0" bIns="0" rtlCol="0" anchor="t">
            <a:spAutoFit/>
          </a:bodyPr>
          <a:lstStyle/>
          <a:p>
            <a:pPr algn="l">
              <a:lnSpc>
                <a:spcPts val="4236"/>
              </a:lnSpc>
            </a:pPr>
            <a:r>
              <a:rPr lang="en-US" sz="3025">
                <a:solidFill>
                  <a:srgbClr val="000000"/>
                </a:solidFill>
                <a:latin typeface="Poppins"/>
                <a:ea typeface="Poppins"/>
                <a:cs typeface="Poppins"/>
                <a:sym typeface="Poppins"/>
              </a:rPr>
              <a:t> Jalan-jalan ke Kota Lama,</a:t>
            </a:r>
          </a:p>
          <a:p>
            <a:pPr algn="l">
              <a:lnSpc>
                <a:spcPts val="4236"/>
              </a:lnSpc>
            </a:pPr>
            <a:r>
              <a:rPr lang="en-US" sz="3025">
                <a:solidFill>
                  <a:srgbClr val="000000"/>
                </a:solidFill>
                <a:latin typeface="Poppins"/>
                <a:ea typeface="Poppins"/>
                <a:cs typeface="Poppins"/>
                <a:sym typeface="Poppins"/>
              </a:rPr>
              <a:t> Jangan lupa membeli suvenir.</a:t>
            </a:r>
          </a:p>
          <a:p>
            <a:pPr algn="l">
              <a:lnSpc>
                <a:spcPts val="4236"/>
              </a:lnSpc>
            </a:pPr>
            <a:r>
              <a:rPr lang="en-US" sz="3025">
                <a:solidFill>
                  <a:srgbClr val="000000"/>
                </a:solidFill>
                <a:latin typeface="Poppins"/>
                <a:ea typeface="Poppins"/>
                <a:cs typeface="Poppins"/>
                <a:sym typeface="Poppins"/>
              </a:rPr>
              <a:t> Terima kasih atas kebersamaan kita,</a:t>
            </a:r>
          </a:p>
          <a:p>
            <a:pPr algn="l">
              <a:lnSpc>
                <a:spcPts val="4236"/>
              </a:lnSpc>
            </a:pPr>
            <a:r>
              <a:rPr lang="en-US" sz="3025">
                <a:solidFill>
                  <a:srgbClr val="000000"/>
                </a:solidFill>
                <a:latin typeface="Poppins"/>
                <a:ea typeface="Poppins"/>
                <a:cs typeface="Poppins"/>
                <a:sym typeface="Poppins"/>
              </a:rPr>
              <a:t> Mari berinovasi dan teruslah belajar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flipH="1">
            <a:off x="9845066" y="0"/>
            <a:ext cx="10287000" cy="10287000"/>
          </a:xfrm>
          <a:custGeom>
            <a:avLst/>
            <a:gdLst/>
            <a:ahLst/>
            <a:cxnLst/>
            <a:rect l="l" t="t" r="r" b="b"/>
            <a:pathLst>
              <a:path w="10287000" h="10287000">
                <a:moveTo>
                  <a:pt x="10287000" y="0"/>
                </a:moveTo>
                <a:lnTo>
                  <a:pt x="0" y="0"/>
                </a:lnTo>
                <a:lnTo>
                  <a:pt x="0" y="10287000"/>
                </a:lnTo>
                <a:lnTo>
                  <a:pt x="10287000" y="10287000"/>
                </a:lnTo>
                <a:lnTo>
                  <a:pt x="1028700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a:off x="-409181"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a:off x="0" y="6351060"/>
            <a:ext cx="3196976" cy="4526692"/>
          </a:xfrm>
          <a:custGeom>
            <a:avLst/>
            <a:gdLst/>
            <a:ahLst/>
            <a:cxnLst/>
            <a:rect l="l" t="t" r="r" b="b"/>
            <a:pathLst>
              <a:path w="3196976" h="4526692">
                <a:moveTo>
                  <a:pt x="0" y="0"/>
                </a:moveTo>
                <a:lnTo>
                  <a:pt x="3196976" y="0"/>
                </a:lnTo>
                <a:lnTo>
                  <a:pt x="3196976" y="4526691"/>
                </a:lnTo>
                <a:lnTo>
                  <a:pt x="0" y="4526691"/>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flipH="1" flipV="1">
            <a:off x="15137138" y="-769572"/>
            <a:ext cx="3150862" cy="4461398"/>
          </a:xfrm>
          <a:custGeom>
            <a:avLst/>
            <a:gdLst/>
            <a:ahLst/>
            <a:cxnLst/>
            <a:rect l="l" t="t" r="r" b="b"/>
            <a:pathLst>
              <a:path w="3150862" h="4461398">
                <a:moveTo>
                  <a:pt x="3150862" y="4461398"/>
                </a:moveTo>
                <a:lnTo>
                  <a:pt x="0" y="4461398"/>
                </a:lnTo>
                <a:lnTo>
                  <a:pt x="0" y="0"/>
                </a:lnTo>
                <a:lnTo>
                  <a:pt x="3150862" y="0"/>
                </a:lnTo>
                <a:lnTo>
                  <a:pt x="3150862" y="4461398"/>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72556" y="458110"/>
            <a:ext cx="3803934" cy="570590"/>
          </a:xfrm>
          <a:custGeom>
            <a:avLst/>
            <a:gdLst/>
            <a:ahLst/>
            <a:cxnLst/>
            <a:rect l="l" t="t" r="r" b="b"/>
            <a:pathLst>
              <a:path w="3803934" h="570590">
                <a:moveTo>
                  <a:pt x="0" y="0"/>
                </a:moveTo>
                <a:lnTo>
                  <a:pt x="3803935" y="0"/>
                </a:lnTo>
                <a:lnTo>
                  <a:pt x="3803935" y="570590"/>
                </a:lnTo>
                <a:lnTo>
                  <a:pt x="0" y="57059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a:off x="13624976" y="9258300"/>
            <a:ext cx="4490468" cy="673570"/>
          </a:xfrm>
          <a:custGeom>
            <a:avLst/>
            <a:gdLst/>
            <a:ahLst/>
            <a:cxnLst/>
            <a:rect l="l" t="t" r="r" b="b"/>
            <a:pathLst>
              <a:path w="4490468" h="673570">
                <a:moveTo>
                  <a:pt x="0" y="0"/>
                </a:moveTo>
                <a:lnTo>
                  <a:pt x="4490468" y="0"/>
                </a:lnTo>
                <a:lnTo>
                  <a:pt x="4490468" y="673570"/>
                </a:lnTo>
                <a:lnTo>
                  <a:pt x="0" y="67357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3196976" y="2392962"/>
            <a:ext cx="11894048" cy="5786826"/>
          </a:xfrm>
          <a:prstGeom prst="rect">
            <a:avLst/>
          </a:prstGeom>
        </p:spPr>
        <p:txBody>
          <a:bodyPr lIns="0" tIns="0" rIns="0" bIns="0" rtlCol="0" anchor="t">
            <a:spAutoFit/>
          </a:bodyPr>
          <a:lstStyle/>
          <a:p>
            <a:pPr algn="ctr">
              <a:lnSpc>
                <a:spcPts val="22453"/>
              </a:lnSpc>
            </a:pPr>
            <a:r>
              <a:rPr lang="en-US" sz="21182">
                <a:solidFill>
                  <a:srgbClr val="FFA501"/>
                </a:solidFill>
                <a:latin typeface="Staatliches"/>
                <a:ea typeface="Staatliches"/>
                <a:cs typeface="Staatliches"/>
                <a:sym typeface="Staatliches"/>
              </a:rPr>
              <a:t>Terima </a:t>
            </a:r>
            <a:r>
              <a:rPr lang="en-US" sz="21182">
                <a:solidFill>
                  <a:srgbClr val="003B64"/>
                </a:solidFill>
                <a:latin typeface="Staatliches"/>
                <a:ea typeface="Staatliches"/>
                <a:cs typeface="Staatliches"/>
                <a:sym typeface="Staatliches"/>
              </a:rPr>
              <a:t>kasih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flipH="1">
            <a:off x="9845066" y="0"/>
            <a:ext cx="10287000" cy="10287000"/>
          </a:xfrm>
          <a:custGeom>
            <a:avLst/>
            <a:gdLst/>
            <a:ahLst/>
            <a:cxnLst/>
            <a:rect l="l" t="t" r="r" b="b"/>
            <a:pathLst>
              <a:path w="10287000" h="10287000">
                <a:moveTo>
                  <a:pt x="10287000" y="0"/>
                </a:moveTo>
                <a:lnTo>
                  <a:pt x="0" y="0"/>
                </a:lnTo>
                <a:lnTo>
                  <a:pt x="0" y="10287000"/>
                </a:lnTo>
                <a:lnTo>
                  <a:pt x="10287000" y="10287000"/>
                </a:lnTo>
                <a:lnTo>
                  <a:pt x="1028700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a:off x="-409181"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a:off x="-1359671" y="8229600"/>
            <a:ext cx="3341560" cy="4114800"/>
          </a:xfrm>
          <a:custGeom>
            <a:avLst/>
            <a:gdLst/>
            <a:ahLst/>
            <a:cxnLst/>
            <a:rect l="l" t="t" r="r" b="b"/>
            <a:pathLst>
              <a:path w="3341560" h="4114800">
                <a:moveTo>
                  <a:pt x="0" y="0"/>
                </a:moveTo>
                <a:lnTo>
                  <a:pt x="3341560" y="0"/>
                </a:lnTo>
                <a:lnTo>
                  <a:pt x="3341560"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flipH="1" flipV="1">
            <a:off x="16617220" y="0"/>
            <a:ext cx="3341560" cy="4114800"/>
          </a:xfrm>
          <a:custGeom>
            <a:avLst/>
            <a:gdLst/>
            <a:ahLst/>
            <a:cxnLst/>
            <a:rect l="l" t="t" r="r" b="b"/>
            <a:pathLst>
              <a:path w="3341560" h="4114800">
                <a:moveTo>
                  <a:pt x="3341560" y="4114800"/>
                </a:moveTo>
                <a:lnTo>
                  <a:pt x="0" y="4114800"/>
                </a:lnTo>
                <a:lnTo>
                  <a:pt x="0" y="0"/>
                </a:lnTo>
                <a:lnTo>
                  <a:pt x="3341560" y="0"/>
                </a:lnTo>
                <a:lnTo>
                  <a:pt x="3341560" y="411480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642080" y="204917"/>
            <a:ext cx="4118951" cy="914750"/>
          </a:xfrm>
          <a:custGeom>
            <a:avLst/>
            <a:gdLst/>
            <a:ahLst/>
            <a:cxnLst/>
            <a:rect l="l" t="t" r="r" b="b"/>
            <a:pathLst>
              <a:path w="4118951" h="914750">
                <a:moveTo>
                  <a:pt x="0" y="0"/>
                </a:moveTo>
                <a:lnTo>
                  <a:pt x="4118951" y="0"/>
                </a:lnTo>
                <a:lnTo>
                  <a:pt x="4118951" y="914750"/>
                </a:lnTo>
                <a:lnTo>
                  <a:pt x="0" y="91475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flipH="1">
            <a:off x="14557744" y="9372250"/>
            <a:ext cx="4118951" cy="914750"/>
          </a:xfrm>
          <a:custGeom>
            <a:avLst/>
            <a:gdLst/>
            <a:ahLst/>
            <a:cxnLst/>
            <a:rect l="l" t="t" r="r" b="b"/>
            <a:pathLst>
              <a:path w="4118951" h="914750">
                <a:moveTo>
                  <a:pt x="4118951" y="0"/>
                </a:moveTo>
                <a:lnTo>
                  <a:pt x="0" y="0"/>
                </a:lnTo>
                <a:lnTo>
                  <a:pt x="0" y="914750"/>
                </a:lnTo>
                <a:lnTo>
                  <a:pt x="4118951" y="914750"/>
                </a:lnTo>
                <a:lnTo>
                  <a:pt x="4118951"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Freeform 8"/>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5"/>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528975" y="-59992"/>
            <a:ext cx="10346992" cy="10346992"/>
          </a:xfrm>
          <a:custGeom>
            <a:avLst/>
            <a:gdLst/>
            <a:ahLst/>
            <a:cxnLst/>
            <a:rect l="l" t="t" r="r" b="b"/>
            <a:pathLst>
              <a:path w="10346992" h="10346992">
                <a:moveTo>
                  <a:pt x="0" y="0"/>
                </a:moveTo>
                <a:lnTo>
                  <a:pt x="10346992" y="0"/>
                </a:lnTo>
                <a:lnTo>
                  <a:pt x="10346992" y="10346992"/>
                </a:lnTo>
                <a:lnTo>
                  <a:pt x="0" y="10346992"/>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flipH="1">
            <a:off x="9785073" y="-59992"/>
            <a:ext cx="10346992" cy="10346992"/>
          </a:xfrm>
          <a:custGeom>
            <a:avLst/>
            <a:gdLst/>
            <a:ahLst/>
            <a:cxnLst/>
            <a:rect l="l" t="t" r="r" b="b"/>
            <a:pathLst>
              <a:path w="10346992" h="10346992">
                <a:moveTo>
                  <a:pt x="10346993" y="0"/>
                </a:moveTo>
                <a:lnTo>
                  <a:pt x="0" y="0"/>
                </a:lnTo>
                <a:lnTo>
                  <a:pt x="0" y="10346992"/>
                </a:lnTo>
                <a:lnTo>
                  <a:pt x="10346993" y="10346992"/>
                </a:lnTo>
                <a:lnTo>
                  <a:pt x="10346993"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rot="-5400000">
            <a:off x="696234" y="7887843"/>
            <a:ext cx="1838408" cy="3830017"/>
          </a:xfrm>
          <a:custGeom>
            <a:avLst/>
            <a:gdLst/>
            <a:ahLst/>
            <a:cxnLst/>
            <a:rect l="l" t="t" r="r" b="b"/>
            <a:pathLst>
              <a:path w="1838408" h="3830017">
                <a:moveTo>
                  <a:pt x="0" y="0"/>
                </a:moveTo>
                <a:lnTo>
                  <a:pt x="1838408" y="0"/>
                </a:lnTo>
                <a:lnTo>
                  <a:pt x="1838408" y="3830017"/>
                </a:lnTo>
                <a:lnTo>
                  <a:pt x="0" y="3830017"/>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rot="-5400000" flipH="1">
            <a:off x="15453788" y="-1610775"/>
            <a:ext cx="1838408" cy="3830017"/>
          </a:xfrm>
          <a:custGeom>
            <a:avLst/>
            <a:gdLst/>
            <a:ahLst/>
            <a:cxnLst/>
            <a:rect l="l" t="t" r="r" b="b"/>
            <a:pathLst>
              <a:path w="1838408" h="3830017">
                <a:moveTo>
                  <a:pt x="1838408" y="0"/>
                </a:moveTo>
                <a:lnTo>
                  <a:pt x="0" y="0"/>
                </a:lnTo>
                <a:lnTo>
                  <a:pt x="0" y="3830017"/>
                </a:lnTo>
                <a:lnTo>
                  <a:pt x="1838408" y="3830017"/>
                </a:lnTo>
                <a:lnTo>
                  <a:pt x="1838408"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6017266" y="7745451"/>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a:off x="-2356970" y="-20574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3064521" y="878669"/>
            <a:ext cx="11894048" cy="1706047"/>
          </a:xfrm>
          <a:prstGeom prst="rect">
            <a:avLst/>
          </a:prstGeom>
        </p:spPr>
        <p:txBody>
          <a:bodyPr lIns="0" tIns="0" rIns="0" bIns="0" rtlCol="0" anchor="t">
            <a:spAutoFit/>
          </a:bodyPr>
          <a:lstStyle/>
          <a:p>
            <a:pPr algn="ctr">
              <a:lnSpc>
                <a:spcPts val="7425"/>
              </a:lnSpc>
            </a:pPr>
            <a:r>
              <a:rPr lang="en-US" sz="9399">
                <a:solidFill>
                  <a:srgbClr val="003B64"/>
                </a:solidFill>
                <a:latin typeface="Staatliches"/>
                <a:ea typeface="Staatliches"/>
                <a:cs typeface="Staatliches"/>
                <a:sym typeface="Staatliches"/>
              </a:rPr>
              <a:t>ice breaking</a:t>
            </a:r>
          </a:p>
          <a:p>
            <a:pPr algn="ctr">
              <a:lnSpc>
                <a:spcPts val="5609"/>
              </a:lnSpc>
            </a:pPr>
            <a:r>
              <a:rPr lang="en-US" sz="7100">
                <a:solidFill>
                  <a:srgbClr val="003B64"/>
                </a:solidFill>
                <a:latin typeface="Staatliches"/>
                <a:ea typeface="Staatliches"/>
                <a:cs typeface="Staatliches"/>
                <a:sym typeface="Staatliches"/>
              </a:rPr>
              <a:t>manusia vs ai</a:t>
            </a:r>
          </a:p>
        </p:txBody>
      </p:sp>
      <p:sp>
        <p:nvSpPr>
          <p:cNvPr id="9" name="Freeform 9"/>
          <p:cNvSpPr/>
          <p:nvPr/>
        </p:nvSpPr>
        <p:spPr>
          <a:xfrm>
            <a:off x="1303909" y="2687116"/>
            <a:ext cx="907841" cy="840828"/>
          </a:xfrm>
          <a:custGeom>
            <a:avLst/>
            <a:gdLst/>
            <a:ahLst/>
            <a:cxnLst/>
            <a:rect l="l" t="t" r="r" b="b"/>
            <a:pathLst>
              <a:path w="907841" h="840828">
                <a:moveTo>
                  <a:pt x="0" y="0"/>
                </a:moveTo>
                <a:lnTo>
                  <a:pt x="907841" y="0"/>
                </a:lnTo>
                <a:lnTo>
                  <a:pt x="907841" y="840827"/>
                </a:lnTo>
                <a:lnTo>
                  <a:pt x="0" y="840827"/>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0" name="TextBox 10"/>
          <p:cNvSpPr txBox="1"/>
          <p:nvPr/>
        </p:nvSpPr>
        <p:spPr>
          <a:xfrm>
            <a:off x="2786024" y="2591866"/>
            <a:ext cx="14063987" cy="6385173"/>
          </a:xfrm>
          <a:prstGeom prst="rect">
            <a:avLst/>
          </a:prstGeom>
        </p:spPr>
        <p:txBody>
          <a:bodyPr lIns="0" tIns="0" rIns="0" bIns="0" rtlCol="0" anchor="t">
            <a:spAutoFit/>
          </a:bodyPr>
          <a:lstStyle/>
          <a:p>
            <a:pPr algn="l">
              <a:lnSpc>
                <a:spcPts val="5076"/>
              </a:lnSpc>
            </a:pPr>
            <a:r>
              <a:rPr lang="en-US" sz="3625">
                <a:solidFill>
                  <a:srgbClr val="000000"/>
                </a:solidFill>
                <a:latin typeface="Poppins"/>
                <a:ea typeface="Poppins"/>
                <a:cs typeface="Poppins"/>
                <a:sym typeface="Poppins"/>
              </a:rPr>
              <a:t>Langkah kegiatan:</a:t>
            </a:r>
          </a:p>
          <a:p>
            <a:pPr marL="782823" lvl="1" indent="-391412" algn="l">
              <a:lnSpc>
                <a:spcPts val="5076"/>
              </a:lnSpc>
              <a:buAutoNum type="arabicPeriod"/>
            </a:pPr>
            <a:r>
              <a:rPr lang="en-US" sz="3625">
                <a:solidFill>
                  <a:srgbClr val="000000"/>
                </a:solidFill>
                <a:latin typeface="Poppins"/>
                <a:ea typeface="Poppins"/>
                <a:cs typeface="Poppins"/>
                <a:sym typeface="Poppins"/>
              </a:rPr>
              <a:t>Minta peserta berdiri.</a:t>
            </a:r>
          </a:p>
          <a:p>
            <a:pPr marL="782823" lvl="1" indent="-391412" algn="l">
              <a:lnSpc>
                <a:spcPts val="5076"/>
              </a:lnSpc>
              <a:buAutoNum type="arabicPeriod"/>
            </a:pPr>
            <a:r>
              <a:rPr lang="en-US" sz="3625">
                <a:solidFill>
                  <a:srgbClr val="000000"/>
                </a:solidFill>
                <a:latin typeface="Poppins"/>
                <a:ea typeface="Poppins"/>
                <a:cs typeface="Poppins"/>
                <a:sym typeface="Poppins"/>
              </a:rPr>
              <a:t>Tampilkan beberapa pernyataan.</a:t>
            </a:r>
          </a:p>
          <a:p>
            <a:pPr marL="782823" lvl="1" indent="-391412" algn="l">
              <a:lnSpc>
                <a:spcPts val="5076"/>
              </a:lnSpc>
              <a:buAutoNum type="arabicPeriod"/>
            </a:pPr>
            <a:r>
              <a:rPr lang="en-US" sz="3625">
                <a:solidFill>
                  <a:srgbClr val="000000"/>
                </a:solidFill>
                <a:latin typeface="Poppins"/>
                <a:ea typeface="Poppins"/>
                <a:cs typeface="Poppins"/>
                <a:sym typeface="Poppins"/>
              </a:rPr>
              <a:t>Jika menurut peserta dapat dilakukan lebih baik oleh manusia, peserta bergerak ke sisi kiri ruangan.</a:t>
            </a:r>
          </a:p>
          <a:p>
            <a:pPr marL="782823" lvl="1" indent="-391412" algn="l">
              <a:lnSpc>
                <a:spcPts val="5076"/>
              </a:lnSpc>
              <a:buAutoNum type="arabicPeriod"/>
            </a:pPr>
            <a:r>
              <a:rPr lang="en-US" sz="3625">
                <a:solidFill>
                  <a:srgbClr val="000000"/>
                </a:solidFill>
                <a:latin typeface="Poppins"/>
                <a:ea typeface="Poppins"/>
                <a:cs typeface="Poppins"/>
                <a:sym typeface="Poppins"/>
              </a:rPr>
              <a:t>Jika menurut peserta dapat dilakukan oleh AI, peserta bergerak ke sisi kanan ruangan.</a:t>
            </a:r>
          </a:p>
          <a:p>
            <a:pPr marL="782823" lvl="1" indent="-391412" algn="l">
              <a:lnSpc>
                <a:spcPts val="5076"/>
              </a:lnSpc>
              <a:buAutoNum type="arabicPeriod"/>
            </a:pPr>
            <a:r>
              <a:rPr lang="en-US" sz="3625">
                <a:solidFill>
                  <a:srgbClr val="000000"/>
                </a:solidFill>
                <a:latin typeface="Poppins"/>
                <a:ea typeface="Poppins"/>
                <a:cs typeface="Poppins"/>
                <a:sym typeface="Poppins"/>
              </a:rPr>
              <a:t>Jika menurut peserta harus kolaborasi manusia dan AI, peserta berdiri di tengah.</a:t>
            </a:r>
          </a:p>
          <a:p>
            <a:pPr algn="l">
              <a:lnSpc>
                <a:spcPts val="5076"/>
              </a:lnSpc>
            </a:pPr>
            <a:endParaRPr lang="en-US" sz="3625">
              <a:solidFill>
                <a:srgbClr val="000000"/>
              </a:solidFill>
              <a:latin typeface="Poppins"/>
              <a:ea typeface="Poppins"/>
              <a:cs typeface="Poppins"/>
              <a:sym typeface="Poppi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528975" y="-59992"/>
            <a:ext cx="10346992" cy="10346992"/>
          </a:xfrm>
          <a:custGeom>
            <a:avLst/>
            <a:gdLst/>
            <a:ahLst/>
            <a:cxnLst/>
            <a:rect l="l" t="t" r="r" b="b"/>
            <a:pathLst>
              <a:path w="10346992" h="10346992">
                <a:moveTo>
                  <a:pt x="0" y="0"/>
                </a:moveTo>
                <a:lnTo>
                  <a:pt x="10346992" y="0"/>
                </a:lnTo>
                <a:lnTo>
                  <a:pt x="10346992" y="10346992"/>
                </a:lnTo>
                <a:lnTo>
                  <a:pt x="0" y="10346992"/>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flipH="1">
            <a:off x="9785073" y="-59992"/>
            <a:ext cx="10346992" cy="10346992"/>
          </a:xfrm>
          <a:custGeom>
            <a:avLst/>
            <a:gdLst/>
            <a:ahLst/>
            <a:cxnLst/>
            <a:rect l="l" t="t" r="r" b="b"/>
            <a:pathLst>
              <a:path w="10346992" h="10346992">
                <a:moveTo>
                  <a:pt x="10346993" y="0"/>
                </a:moveTo>
                <a:lnTo>
                  <a:pt x="0" y="0"/>
                </a:lnTo>
                <a:lnTo>
                  <a:pt x="0" y="10346992"/>
                </a:lnTo>
                <a:lnTo>
                  <a:pt x="10346993" y="10346992"/>
                </a:lnTo>
                <a:lnTo>
                  <a:pt x="10346993"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rot="-5400000">
            <a:off x="696234" y="7887843"/>
            <a:ext cx="1838408" cy="3830017"/>
          </a:xfrm>
          <a:custGeom>
            <a:avLst/>
            <a:gdLst/>
            <a:ahLst/>
            <a:cxnLst/>
            <a:rect l="l" t="t" r="r" b="b"/>
            <a:pathLst>
              <a:path w="1838408" h="3830017">
                <a:moveTo>
                  <a:pt x="0" y="0"/>
                </a:moveTo>
                <a:lnTo>
                  <a:pt x="1838408" y="0"/>
                </a:lnTo>
                <a:lnTo>
                  <a:pt x="1838408" y="3830017"/>
                </a:lnTo>
                <a:lnTo>
                  <a:pt x="0" y="3830017"/>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rot="-5400000" flipH="1">
            <a:off x="15453788" y="-1610775"/>
            <a:ext cx="1838408" cy="3830017"/>
          </a:xfrm>
          <a:custGeom>
            <a:avLst/>
            <a:gdLst/>
            <a:ahLst/>
            <a:cxnLst/>
            <a:rect l="l" t="t" r="r" b="b"/>
            <a:pathLst>
              <a:path w="1838408" h="3830017">
                <a:moveTo>
                  <a:pt x="1838408" y="0"/>
                </a:moveTo>
                <a:lnTo>
                  <a:pt x="0" y="0"/>
                </a:lnTo>
                <a:lnTo>
                  <a:pt x="0" y="3830017"/>
                </a:lnTo>
                <a:lnTo>
                  <a:pt x="1838408" y="3830017"/>
                </a:lnTo>
                <a:lnTo>
                  <a:pt x="1838408"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6017266" y="7745451"/>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a:off x="-2356970" y="-20574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3064521" y="878669"/>
            <a:ext cx="11894048" cy="1061011"/>
          </a:xfrm>
          <a:prstGeom prst="rect">
            <a:avLst/>
          </a:prstGeom>
        </p:spPr>
        <p:txBody>
          <a:bodyPr lIns="0" tIns="0" rIns="0" bIns="0" rtlCol="0" anchor="t">
            <a:spAutoFit/>
          </a:bodyPr>
          <a:lstStyle/>
          <a:p>
            <a:pPr algn="ctr">
              <a:lnSpc>
                <a:spcPts val="7425"/>
              </a:lnSpc>
            </a:pPr>
            <a:r>
              <a:rPr lang="en-US" sz="9399">
                <a:solidFill>
                  <a:srgbClr val="003B64"/>
                </a:solidFill>
                <a:latin typeface="Staatliches"/>
                <a:ea typeface="Staatliches"/>
                <a:cs typeface="Staatliches"/>
                <a:sym typeface="Staatliches"/>
              </a:rPr>
              <a:t>ice breaking</a:t>
            </a:r>
          </a:p>
        </p:txBody>
      </p:sp>
      <p:sp>
        <p:nvSpPr>
          <p:cNvPr id="9" name="Freeform 9"/>
          <p:cNvSpPr/>
          <p:nvPr/>
        </p:nvSpPr>
        <p:spPr>
          <a:xfrm>
            <a:off x="1303909" y="2266702"/>
            <a:ext cx="907841" cy="840828"/>
          </a:xfrm>
          <a:custGeom>
            <a:avLst/>
            <a:gdLst/>
            <a:ahLst/>
            <a:cxnLst/>
            <a:rect l="l" t="t" r="r" b="b"/>
            <a:pathLst>
              <a:path w="907841" h="840828">
                <a:moveTo>
                  <a:pt x="0" y="0"/>
                </a:moveTo>
                <a:lnTo>
                  <a:pt x="907841" y="0"/>
                </a:lnTo>
                <a:lnTo>
                  <a:pt x="907841" y="840828"/>
                </a:lnTo>
                <a:lnTo>
                  <a:pt x="0" y="840828"/>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0" name="TextBox 10"/>
          <p:cNvSpPr txBox="1"/>
          <p:nvPr/>
        </p:nvSpPr>
        <p:spPr>
          <a:xfrm>
            <a:off x="2753080" y="2171452"/>
            <a:ext cx="14063987" cy="6385173"/>
          </a:xfrm>
          <a:prstGeom prst="rect">
            <a:avLst/>
          </a:prstGeom>
        </p:spPr>
        <p:txBody>
          <a:bodyPr lIns="0" tIns="0" rIns="0" bIns="0" rtlCol="0" anchor="t">
            <a:spAutoFit/>
          </a:bodyPr>
          <a:lstStyle/>
          <a:p>
            <a:pPr algn="l">
              <a:lnSpc>
                <a:spcPts val="5076"/>
              </a:lnSpc>
            </a:pPr>
            <a:r>
              <a:rPr lang="en-US" sz="3625">
                <a:solidFill>
                  <a:srgbClr val="000000"/>
                </a:solidFill>
                <a:latin typeface="Poppins"/>
                <a:ea typeface="Poppins"/>
                <a:cs typeface="Poppins"/>
                <a:sym typeface="Poppins"/>
              </a:rPr>
              <a:t>Pernyataan:</a:t>
            </a:r>
          </a:p>
          <a:p>
            <a:pPr marL="782823" lvl="1" indent="-391412" algn="l">
              <a:lnSpc>
                <a:spcPts val="5076"/>
              </a:lnSpc>
              <a:buFont typeface="Arial"/>
              <a:buChar char="•"/>
            </a:pPr>
            <a:r>
              <a:rPr lang="en-US" sz="3625">
                <a:solidFill>
                  <a:srgbClr val="000000"/>
                </a:solidFill>
                <a:latin typeface="Poppins"/>
                <a:ea typeface="Poppins"/>
                <a:cs typeface="Poppins"/>
                <a:sym typeface="Poppins"/>
              </a:rPr>
              <a:t>Menyusun jadwal pelajaran.</a:t>
            </a:r>
          </a:p>
          <a:p>
            <a:pPr marL="782823" lvl="1" indent="-391412" algn="l">
              <a:lnSpc>
                <a:spcPts val="5076"/>
              </a:lnSpc>
              <a:buFont typeface="Arial"/>
              <a:buChar char="•"/>
            </a:pPr>
            <a:r>
              <a:rPr lang="en-US" sz="3625">
                <a:solidFill>
                  <a:srgbClr val="000000"/>
                </a:solidFill>
                <a:latin typeface="Poppins"/>
                <a:ea typeface="Poppins"/>
                <a:cs typeface="Poppins"/>
                <a:sym typeface="Poppins"/>
              </a:rPr>
              <a:t>Membuat soal ujian.</a:t>
            </a:r>
          </a:p>
          <a:p>
            <a:pPr marL="782823" lvl="1" indent="-391412" algn="l">
              <a:lnSpc>
                <a:spcPts val="5076"/>
              </a:lnSpc>
              <a:buFont typeface="Arial"/>
              <a:buChar char="•"/>
            </a:pPr>
            <a:r>
              <a:rPr lang="en-US" sz="3625">
                <a:solidFill>
                  <a:srgbClr val="000000"/>
                </a:solidFill>
                <a:latin typeface="Poppins"/>
                <a:ea typeface="Poppins"/>
                <a:cs typeface="Poppins"/>
                <a:sym typeface="Poppins"/>
              </a:rPr>
              <a:t>Menentukan kebutuhan belajar siswa.</a:t>
            </a:r>
          </a:p>
          <a:p>
            <a:pPr marL="782823" lvl="1" indent="-391412" algn="l">
              <a:lnSpc>
                <a:spcPts val="5076"/>
              </a:lnSpc>
              <a:buFont typeface="Arial"/>
              <a:buChar char="•"/>
            </a:pPr>
            <a:r>
              <a:rPr lang="en-US" sz="3625">
                <a:solidFill>
                  <a:srgbClr val="000000"/>
                </a:solidFill>
                <a:latin typeface="Poppins"/>
                <a:ea typeface="Poppins"/>
                <a:cs typeface="Poppins"/>
                <a:sym typeface="Poppins"/>
              </a:rPr>
              <a:t>Membuat laporan kegiatan sekolah.</a:t>
            </a:r>
          </a:p>
          <a:p>
            <a:pPr marL="782823" lvl="1" indent="-391412" algn="l">
              <a:lnSpc>
                <a:spcPts val="5076"/>
              </a:lnSpc>
              <a:buFont typeface="Arial"/>
              <a:buChar char="•"/>
            </a:pPr>
            <a:r>
              <a:rPr lang="en-US" sz="3625">
                <a:solidFill>
                  <a:srgbClr val="000000"/>
                </a:solidFill>
                <a:latin typeface="Poppins"/>
                <a:ea typeface="Poppins"/>
                <a:cs typeface="Poppins"/>
                <a:sym typeface="Poppins"/>
              </a:rPr>
              <a:t>Menumbuhkan karakter peserta didik.</a:t>
            </a:r>
          </a:p>
          <a:p>
            <a:pPr marL="782823" lvl="1" indent="-391412" algn="l">
              <a:lnSpc>
                <a:spcPts val="5076"/>
              </a:lnSpc>
              <a:buFont typeface="Arial"/>
              <a:buChar char="•"/>
            </a:pPr>
            <a:r>
              <a:rPr lang="en-US" sz="3625">
                <a:solidFill>
                  <a:srgbClr val="000000"/>
                </a:solidFill>
                <a:latin typeface="Poppins"/>
                <a:ea typeface="Poppins"/>
                <a:cs typeface="Poppins"/>
                <a:sym typeface="Poppins"/>
              </a:rPr>
              <a:t>Menulis modul ajar.</a:t>
            </a:r>
          </a:p>
          <a:p>
            <a:pPr marL="782823" lvl="1" indent="-391412" algn="l">
              <a:lnSpc>
                <a:spcPts val="5076"/>
              </a:lnSpc>
              <a:buFont typeface="Arial"/>
              <a:buChar char="•"/>
            </a:pPr>
            <a:r>
              <a:rPr lang="en-US" sz="3625">
                <a:solidFill>
                  <a:srgbClr val="000000"/>
                </a:solidFill>
                <a:latin typeface="Poppins"/>
                <a:ea typeface="Poppins"/>
                <a:cs typeface="Poppins"/>
                <a:sym typeface="Poppins"/>
              </a:rPr>
              <a:t>Menciptakan inovasi pembelajaran.</a:t>
            </a:r>
          </a:p>
          <a:p>
            <a:pPr marL="782823" lvl="1" indent="-391412" algn="l">
              <a:lnSpc>
                <a:spcPts val="5076"/>
              </a:lnSpc>
              <a:buFont typeface="Arial"/>
              <a:buChar char="•"/>
            </a:pPr>
            <a:r>
              <a:rPr lang="en-US" sz="3625">
                <a:solidFill>
                  <a:srgbClr val="000000"/>
                </a:solidFill>
                <a:latin typeface="Poppins"/>
                <a:ea typeface="Poppins"/>
                <a:cs typeface="Poppins"/>
                <a:sym typeface="Poppins"/>
              </a:rPr>
              <a:t>Memberikan empati kepada siswa</a:t>
            </a:r>
          </a:p>
          <a:p>
            <a:pPr algn="l">
              <a:lnSpc>
                <a:spcPts val="5076"/>
              </a:lnSpc>
            </a:pPr>
            <a:endParaRPr lang="en-US" sz="3625">
              <a:solidFill>
                <a:srgbClr val="000000"/>
              </a:solidFill>
              <a:latin typeface="Poppins"/>
              <a:ea typeface="Poppins"/>
              <a:cs typeface="Poppins"/>
              <a:sym typeface="Poppi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528975" y="-59992"/>
            <a:ext cx="10346992" cy="10346992"/>
          </a:xfrm>
          <a:custGeom>
            <a:avLst/>
            <a:gdLst/>
            <a:ahLst/>
            <a:cxnLst/>
            <a:rect l="l" t="t" r="r" b="b"/>
            <a:pathLst>
              <a:path w="10346992" h="10346992">
                <a:moveTo>
                  <a:pt x="0" y="0"/>
                </a:moveTo>
                <a:lnTo>
                  <a:pt x="10346992" y="0"/>
                </a:lnTo>
                <a:lnTo>
                  <a:pt x="10346992" y="10346992"/>
                </a:lnTo>
                <a:lnTo>
                  <a:pt x="0" y="10346992"/>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flipH="1">
            <a:off x="9785073" y="-59992"/>
            <a:ext cx="10346992" cy="10346992"/>
          </a:xfrm>
          <a:custGeom>
            <a:avLst/>
            <a:gdLst/>
            <a:ahLst/>
            <a:cxnLst/>
            <a:rect l="l" t="t" r="r" b="b"/>
            <a:pathLst>
              <a:path w="10346992" h="10346992">
                <a:moveTo>
                  <a:pt x="10346993" y="0"/>
                </a:moveTo>
                <a:lnTo>
                  <a:pt x="0" y="0"/>
                </a:lnTo>
                <a:lnTo>
                  <a:pt x="0" y="10346992"/>
                </a:lnTo>
                <a:lnTo>
                  <a:pt x="10346993" y="10346992"/>
                </a:lnTo>
                <a:lnTo>
                  <a:pt x="10346993"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rot="-5400000">
            <a:off x="696234" y="7887843"/>
            <a:ext cx="1838408" cy="3830017"/>
          </a:xfrm>
          <a:custGeom>
            <a:avLst/>
            <a:gdLst/>
            <a:ahLst/>
            <a:cxnLst/>
            <a:rect l="l" t="t" r="r" b="b"/>
            <a:pathLst>
              <a:path w="1838408" h="3830017">
                <a:moveTo>
                  <a:pt x="0" y="0"/>
                </a:moveTo>
                <a:lnTo>
                  <a:pt x="1838408" y="0"/>
                </a:lnTo>
                <a:lnTo>
                  <a:pt x="1838408" y="3830017"/>
                </a:lnTo>
                <a:lnTo>
                  <a:pt x="0" y="3830017"/>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rot="-5400000" flipH="1">
            <a:off x="15453788" y="-1610775"/>
            <a:ext cx="1838408" cy="3830017"/>
          </a:xfrm>
          <a:custGeom>
            <a:avLst/>
            <a:gdLst/>
            <a:ahLst/>
            <a:cxnLst/>
            <a:rect l="l" t="t" r="r" b="b"/>
            <a:pathLst>
              <a:path w="1838408" h="3830017">
                <a:moveTo>
                  <a:pt x="1838408" y="0"/>
                </a:moveTo>
                <a:lnTo>
                  <a:pt x="0" y="0"/>
                </a:lnTo>
                <a:lnTo>
                  <a:pt x="0" y="3830017"/>
                </a:lnTo>
                <a:lnTo>
                  <a:pt x="1838408" y="3830017"/>
                </a:lnTo>
                <a:lnTo>
                  <a:pt x="1838408"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6017266" y="7745451"/>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a:off x="-2356970" y="-20574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3064521" y="878669"/>
            <a:ext cx="11894048" cy="1718121"/>
          </a:xfrm>
          <a:prstGeom prst="rect">
            <a:avLst/>
          </a:prstGeom>
        </p:spPr>
        <p:txBody>
          <a:bodyPr lIns="0" tIns="0" rIns="0" bIns="0" rtlCol="0" anchor="t">
            <a:spAutoFit/>
          </a:bodyPr>
          <a:lstStyle/>
          <a:p>
            <a:pPr algn="ctr">
              <a:lnSpc>
                <a:spcPts val="7425"/>
              </a:lnSpc>
            </a:pPr>
            <a:r>
              <a:rPr lang="en-US" sz="9399">
                <a:solidFill>
                  <a:srgbClr val="003B64"/>
                </a:solidFill>
                <a:latin typeface="Staatliches"/>
                <a:ea typeface="Staatliches"/>
                <a:cs typeface="Staatliches"/>
                <a:sym typeface="Staatliches"/>
              </a:rPr>
              <a:t>ice breaking</a:t>
            </a:r>
          </a:p>
          <a:p>
            <a:pPr algn="ctr">
              <a:lnSpc>
                <a:spcPts val="5688"/>
              </a:lnSpc>
            </a:pPr>
            <a:r>
              <a:rPr lang="en-US" sz="7200">
                <a:solidFill>
                  <a:srgbClr val="003B64"/>
                </a:solidFill>
                <a:latin typeface="Staatliches"/>
                <a:ea typeface="Staatliches"/>
                <a:cs typeface="Staatliches"/>
                <a:sym typeface="Staatliches"/>
              </a:rPr>
              <a:t>emoji digital</a:t>
            </a:r>
          </a:p>
        </p:txBody>
      </p:sp>
      <p:sp>
        <p:nvSpPr>
          <p:cNvPr id="9" name="Freeform 9"/>
          <p:cNvSpPr/>
          <p:nvPr/>
        </p:nvSpPr>
        <p:spPr>
          <a:xfrm>
            <a:off x="1303909" y="3107530"/>
            <a:ext cx="907841" cy="840828"/>
          </a:xfrm>
          <a:custGeom>
            <a:avLst/>
            <a:gdLst/>
            <a:ahLst/>
            <a:cxnLst/>
            <a:rect l="l" t="t" r="r" b="b"/>
            <a:pathLst>
              <a:path w="907841" h="840828">
                <a:moveTo>
                  <a:pt x="0" y="0"/>
                </a:moveTo>
                <a:lnTo>
                  <a:pt x="907841" y="0"/>
                </a:lnTo>
                <a:lnTo>
                  <a:pt x="907841" y="840827"/>
                </a:lnTo>
                <a:lnTo>
                  <a:pt x="0" y="840827"/>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0" name="TextBox 10"/>
          <p:cNvSpPr txBox="1"/>
          <p:nvPr/>
        </p:nvSpPr>
        <p:spPr>
          <a:xfrm>
            <a:off x="2786024" y="3012280"/>
            <a:ext cx="14063987" cy="5746972"/>
          </a:xfrm>
          <a:prstGeom prst="rect">
            <a:avLst/>
          </a:prstGeom>
        </p:spPr>
        <p:txBody>
          <a:bodyPr lIns="0" tIns="0" rIns="0" bIns="0" rtlCol="0" anchor="t">
            <a:spAutoFit/>
          </a:bodyPr>
          <a:lstStyle/>
          <a:p>
            <a:pPr algn="l">
              <a:lnSpc>
                <a:spcPts val="5076"/>
              </a:lnSpc>
            </a:pPr>
            <a:r>
              <a:rPr lang="en-US" sz="3625">
                <a:solidFill>
                  <a:srgbClr val="000000"/>
                </a:solidFill>
                <a:latin typeface="Poppins"/>
                <a:ea typeface="Poppins"/>
                <a:cs typeface="Poppins"/>
                <a:sym typeface="Poppins"/>
              </a:rPr>
              <a:t>Minta peserta menjawab pertanyaan dengan satu emoji.</a:t>
            </a:r>
          </a:p>
          <a:p>
            <a:pPr algn="l">
              <a:lnSpc>
                <a:spcPts val="5076"/>
              </a:lnSpc>
            </a:pPr>
            <a:r>
              <a:rPr lang="en-US" sz="3625">
                <a:solidFill>
                  <a:srgbClr val="000000"/>
                </a:solidFill>
                <a:latin typeface="Poppins"/>
                <a:ea typeface="Poppins"/>
                <a:cs typeface="Poppins"/>
                <a:sym typeface="Poppins"/>
              </a:rPr>
              <a:t>Pertanyaan:</a:t>
            </a:r>
          </a:p>
          <a:p>
            <a:pPr marL="782823" lvl="1" indent="-391412" algn="l">
              <a:lnSpc>
                <a:spcPts val="5076"/>
              </a:lnSpc>
              <a:buAutoNum type="arabicPeriod"/>
            </a:pPr>
            <a:r>
              <a:rPr lang="en-US" sz="3625">
                <a:solidFill>
                  <a:srgbClr val="000000"/>
                </a:solidFill>
                <a:latin typeface="Poppins"/>
                <a:ea typeface="Poppins"/>
                <a:cs typeface="Poppins"/>
                <a:sym typeface="Poppins"/>
              </a:rPr>
              <a:t>Emoji yang menggambarkan perasaan Anda ketika mendengar kata "Koding".</a:t>
            </a:r>
          </a:p>
          <a:p>
            <a:pPr marL="782823" lvl="1" indent="-391412" algn="l">
              <a:lnSpc>
                <a:spcPts val="5076"/>
              </a:lnSpc>
              <a:buAutoNum type="arabicPeriod"/>
            </a:pPr>
            <a:r>
              <a:rPr lang="en-US" sz="3625">
                <a:solidFill>
                  <a:srgbClr val="000000"/>
                </a:solidFill>
                <a:latin typeface="Poppins"/>
                <a:ea typeface="Poppins"/>
                <a:cs typeface="Poppins"/>
                <a:sym typeface="Poppins"/>
              </a:rPr>
              <a:t>Emoji yang menggambarkan perasaan Anda ketika mendengar kata "Kecerdasan Artifisial".</a:t>
            </a:r>
          </a:p>
          <a:p>
            <a:pPr algn="l">
              <a:lnSpc>
                <a:spcPts val="5076"/>
              </a:lnSpc>
            </a:pPr>
            <a:r>
              <a:rPr lang="en-US" sz="3625">
                <a:solidFill>
                  <a:srgbClr val="000000"/>
                </a:solidFill>
                <a:latin typeface="Poppins"/>
                <a:ea typeface="Poppins"/>
                <a:cs typeface="Poppins"/>
                <a:sym typeface="Poppins"/>
              </a:rPr>
              <a:t>Lanjutkan dengan meminta 2–3 peserta menjelaskan alasannya.</a:t>
            </a:r>
          </a:p>
          <a:p>
            <a:pPr algn="l">
              <a:lnSpc>
                <a:spcPts val="5076"/>
              </a:lnSpc>
            </a:pPr>
            <a:endParaRPr lang="en-US" sz="3625">
              <a:solidFill>
                <a:srgbClr val="000000"/>
              </a:solidFill>
              <a:latin typeface="Poppins"/>
              <a:ea typeface="Poppins"/>
              <a:cs typeface="Poppins"/>
              <a:sym typeface="Poppi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528975" y="-59992"/>
            <a:ext cx="10346992" cy="10346992"/>
          </a:xfrm>
          <a:custGeom>
            <a:avLst/>
            <a:gdLst/>
            <a:ahLst/>
            <a:cxnLst/>
            <a:rect l="l" t="t" r="r" b="b"/>
            <a:pathLst>
              <a:path w="10346992" h="10346992">
                <a:moveTo>
                  <a:pt x="0" y="0"/>
                </a:moveTo>
                <a:lnTo>
                  <a:pt x="10346992" y="0"/>
                </a:lnTo>
                <a:lnTo>
                  <a:pt x="10346992" y="10346992"/>
                </a:lnTo>
                <a:lnTo>
                  <a:pt x="0" y="10346992"/>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flipH="1">
            <a:off x="9785073" y="-59992"/>
            <a:ext cx="10346992" cy="10346992"/>
          </a:xfrm>
          <a:custGeom>
            <a:avLst/>
            <a:gdLst/>
            <a:ahLst/>
            <a:cxnLst/>
            <a:rect l="l" t="t" r="r" b="b"/>
            <a:pathLst>
              <a:path w="10346992" h="10346992">
                <a:moveTo>
                  <a:pt x="10346993" y="0"/>
                </a:moveTo>
                <a:lnTo>
                  <a:pt x="0" y="0"/>
                </a:lnTo>
                <a:lnTo>
                  <a:pt x="0" y="10346992"/>
                </a:lnTo>
                <a:lnTo>
                  <a:pt x="10346993" y="10346992"/>
                </a:lnTo>
                <a:lnTo>
                  <a:pt x="10346993"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rot="-5400000">
            <a:off x="696234" y="7887843"/>
            <a:ext cx="1838408" cy="3830017"/>
          </a:xfrm>
          <a:custGeom>
            <a:avLst/>
            <a:gdLst/>
            <a:ahLst/>
            <a:cxnLst/>
            <a:rect l="l" t="t" r="r" b="b"/>
            <a:pathLst>
              <a:path w="1838408" h="3830017">
                <a:moveTo>
                  <a:pt x="0" y="0"/>
                </a:moveTo>
                <a:lnTo>
                  <a:pt x="1838408" y="0"/>
                </a:lnTo>
                <a:lnTo>
                  <a:pt x="1838408" y="3830017"/>
                </a:lnTo>
                <a:lnTo>
                  <a:pt x="0" y="3830017"/>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rot="-5400000" flipH="1">
            <a:off x="15453788" y="-1610775"/>
            <a:ext cx="1838408" cy="3830017"/>
          </a:xfrm>
          <a:custGeom>
            <a:avLst/>
            <a:gdLst/>
            <a:ahLst/>
            <a:cxnLst/>
            <a:rect l="l" t="t" r="r" b="b"/>
            <a:pathLst>
              <a:path w="1838408" h="3830017">
                <a:moveTo>
                  <a:pt x="1838408" y="0"/>
                </a:moveTo>
                <a:lnTo>
                  <a:pt x="0" y="0"/>
                </a:lnTo>
                <a:lnTo>
                  <a:pt x="0" y="3830017"/>
                </a:lnTo>
                <a:lnTo>
                  <a:pt x="1838408" y="3830017"/>
                </a:lnTo>
                <a:lnTo>
                  <a:pt x="1838408"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6017266" y="7745451"/>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a:off x="-2356970" y="-20574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3196976" y="1489702"/>
            <a:ext cx="11894048" cy="1061011"/>
          </a:xfrm>
          <a:prstGeom prst="rect">
            <a:avLst/>
          </a:prstGeom>
        </p:spPr>
        <p:txBody>
          <a:bodyPr lIns="0" tIns="0" rIns="0" bIns="0" rtlCol="0" anchor="t">
            <a:spAutoFit/>
          </a:bodyPr>
          <a:lstStyle/>
          <a:p>
            <a:pPr algn="ctr">
              <a:lnSpc>
                <a:spcPts val="7425"/>
              </a:lnSpc>
            </a:pPr>
            <a:r>
              <a:rPr lang="en-US" sz="9399">
                <a:solidFill>
                  <a:srgbClr val="003B64"/>
                </a:solidFill>
                <a:latin typeface="Staatliches"/>
                <a:ea typeface="Staatliches"/>
                <a:cs typeface="Staatliches"/>
                <a:sym typeface="Staatliches"/>
              </a:rPr>
              <a:t>capaian pelatihan</a:t>
            </a:r>
          </a:p>
        </p:txBody>
      </p:sp>
      <p:sp>
        <p:nvSpPr>
          <p:cNvPr id="9" name="Freeform 9"/>
          <p:cNvSpPr/>
          <p:nvPr/>
        </p:nvSpPr>
        <p:spPr>
          <a:xfrm>
            <a:off x="1491351" y="3226213"/>
            <a:ext cx="907841" cy="840828"/>
          </a:xfrm>
          <a:custGeom>
            <a:avLst/>
            <a:gdLst/>
            <a:ahLst/>
            <a:cxnLst/>
            <a:rect l="l" t="t" r="r" b="b"/>
            <a:pathLst>
              <a:path w="907841" h="840828">
                <a:moveTo>
                  <a:pt x="0" y="0"/>
                </a:moveTo>
                <a:lnTo>
                  <a:pt x="907841" y="0"/>
                </a:lnTo>
                <a:lnTo>
                  <a:pt x="907841" y="840827"/>
                </a:lnTo>
                <a:lnTo>
                  <a:pt x="0" y="840827"/>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0" name="TextBox 10"/>
          <p:cNvSpPr txBox="1"/>
          <p:nvPr/>
        </p:nvSpPr>
        <p:spPr>
          <a:xfrm>
            <a:off x="2753080" y="3111913"/>
            <a:ext cx="14063987" cy="5143668"/>
          </a:xfrm>
          <a:prstGeom prst="rect">
            <a:avLst/>
          </a:prstGeom>
        </p:spPr>
        <p:txBody>
          <a:bodyPr lIns="0" tIns="0" rIns="0" bIns="0" rtlCol="0" anchor="t">
            <a:spAutoFit/>
          </a:bodyPr>
          <a:lstStyle/>
          <a:p>
            <a:pPr algn="l">
              <a:lnSpc>
                <a:spcPts val="5776"/>
              </a:lnSpc>
            </a:pPr>
            <a:r>
              <a:rPr lang="en-US" sz="4125">
                <a:solidFill>
                  <a:srgbClr val="000000"/>
                </a:solidFill>
                <a:latin typeface="Poppins"/>
                <a:ea typeface="Poppins"/>
                <a:cs typeface="Poppins"/>
                <a:sym typeface="Poppins"/>
              </a:rPr>
              <a:t>Pada akhir pelatihan, peserta pelatihan mampu mendefinisikan konsep dasar koding dan kecerdasan artifisial (KA), menerapkan konsep koding dan KA dalam proses pembelajaran, menyusun pembelajaran koding dan kecerdasan artifisial yang berkontribusi dalam pencapaian dimensi profil lulusan.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6FC"/>
        </a:solidFill>
        <a:effectLst/>
      </p:bgPr>
    </p:bg>
    <p:spTree>
      <p:nvGrpSpPr>
        <p:cNvPr id="1" name=""/>
        <p:cNvGrpSpPr/>
        <p:nvPr/>
      </p:nvGrpSpPr>
      <p:grpSpPr>
        <a:xfrm>
          <a:off x="0" y="0"/>
          <a:ext cx="0" cy="0"/>
          <a:chOff x="0" y="0"/>
          <a:chExt cx="0" cy="0"/>
        </a:xfrm>
      </p:grpSpPr>
      <p:sp>
        <p:nvSpPr>
          <p:cNvPr id="2" name="Freeform 2"/>
          <p:cNvSpPr/>
          <p:nvPr/>
        </p:nvSpPr>
        <p:spPr>
          <a:xfrm>
            <a:off x="-528975" y="-59992"/>
            <a:ext cx="10346992" cy="10346992"/>
          </a:xfrm>
          <a:custGeom>
            <a:avLst/>
            <a:gdLst/>
            <a:ahLst/>
            <a:cxnLst/>
            <a:rect l="l" t="t" r="r" b="b"/>
            <a:pathLst>
              <a:path w="10346992" h="10346992">
                <a:moveTo>
                  <a:pt x="0" y="0"/>
                </a:moveTo>
                <a:lnTo>
                  <a:pt x="10346992" y="0"/>
                </a:lnTo>
                <a:lnTo>
                  <a:pt x="10346992" y="10346992"/>
                </a:lnTo>
                <a:lnTo>
                  <a:pt x="0" y="10346992"/>
                </a:lnTo>
                <a:lnTo>
                  <a:pt x="0"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3" name="Freeform 3"/>
          <p:cNvSpPr/>
          <p:nvPr/>
        </p:nvSpPr>
        <p:spPr>
          <a:xfrm flipH="1">
            <a:off x="9785073" y="-59992"/>
            <a:ext cx="10346992" cy="10346992"/>
          </a:xfrm>
          <a:custGeom>
            <a:avLst/>
            <a:gdLst/>
            <a:ahLst/>
            <a:cxnLst/>
            <a:rect l="l" t="t" r="r" b="b"/>
            <a:pathLst>
              <a:path w="10346992" h="10346992">
                <a:moveTo>
                  <a:pt x="10346993" y="0"/>
                </a:moveTo>
                <a:lnTo>
                  <a:pt x="0" y="0"/>
                </a:lnTo>
                <a:lnTo>
                  <a:pt x="0" y="10346992"/>
                </a:lnTo>
                <a:lnTo>
                  <a:pt x="10346993" y="10346992"/>
                </a:lnTo>
                <a:lnTo>
                  <a:pt x="10346993" y="0"/>
                </a:lnTo>
                <a:close/>
              </a:path>
            </a:pathLst>
          </a:custGeom>
          <a:blipFill>
            <a:blip>
              <a:alphaModFix amt="17000"/>
              <a:extLst>
                <a:ext uri="{96DAC541-7B7A-43D3-8B79-37D633B846F1}">
                  <asvg:svgBlip xmlns:asvg="http://schemas.microsoft.com/office/drawing/2016/SVG/main" r:embed="rId2"/>
                </a:ext>
              </a:extLst>
            </a:blip>
            <a:stretch>
              <a:fillRect/>
            </a:stretch>
          </a:blipFill>
        </p:spPr>
      </p:sp>
      <p:sp>
        <p:nvSpPr>
          <p:cNvPr id="4" name="Freeform 4"/>
          <p:cNvSpPr/>
          <p:nvPr/>
        </p:nvSpPr>
        <p:spPr>
          <a:xfrm rot="-5400000">
            <a:off x="696234" y="7887843"/>
            <a:ext cx="1838408" cy="3830017"/>
          </a:xfrm>
          <a:custGeom>
            <a:avLst/>
            <a:gdLst/>
            <a:ahLst/>
            <a:cxnLst/>
            <a:rect l="l" t="t" r="r" b="b"/>
            <a:pathLst>
              <a:path w="1838408" h="3830017">
                <a:moveTo>
                  <a:pt x="0" y="0"/>
                </a:moveTo>
                <a:lnTo>
                  <a:pt x="1838408" y="0"/>
                </a:lnTo>
                <a:lnTo>
                  <a:pt x="1838408" y="3830017"/>
                </a:lnTo>
                <a:lnTo>
                  <a:pt x="0" y="3830017"/>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rot="-5400000" flipH="1">
            <a:off x="15453788" y="-1610775"/>
            <a:ext cx="1838408" cy="3830017"/>
          </a:xfrm>
          <a:custGeom>
            <a:avLst/>
            <a:gdLst/>
            <a:ahLst/>
            <a:cxnLst/>
            <a:rect l="l" t="t" r="r" b="b"/>
            <a:pathLst>
              <a:path w="1838408" h="3830017">
                <a:moveTo>
                  <a:pt x="1838408" y="0"/>
                </a:moveTo>
                <a:lnTo>
                  <a:pt x="0" y="0"/>
                </a:lnTo>
                <a:lnTo>
                  <a:pt x="0" y="3830017"/>
                </a:lnTo>
                <a:lnTo>
                  <a:pt x="1838408" y="3830017"/>
                </a:lnTo>
                <a:lnTo>
                  <a:pt x="1838408" y="0"/>
                </a:lnTo>
                <a:close/>
              </a:path>
            </a:pathLst>
          </a:custGeom>
          <a:blipFill>
            <a:blip>
              <a:extLst>
                <a:ext uri="{96DAC541-7B7A-43D3-8B79-37D633B846F1}">
                  <asvg:svgBlip xmlns:asvg="http://schemas.microsoft.com/office/drawing/2016/SVG/main" r:embed="rId3"/>
                </a:ext>
              </a:extLst>
            </a:blip>
            <a:stretch>
              <a:fillRect/>
            </a:stretch>
          </a:blipFill>
        </p:spPr>
      </p:sp>
      <p:sp>
        <p:nvSpPr>
          <p:cNvPr id="6" name="Freeform 6"/>
          <p:cNvSpPr/>
          <p:nvPr/>
        </p:nvSpPr>
        <p:spPr>
          <a:xfrm>
            <a:off x="16017266" y="7745451"/>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a:off x="-2356970" y="-20574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3196976" y="1489702"/>
            <a:ext cx="11894048" cy="1061011"/>
          </a:xfrm>
          <a:prstGeom prst="rect">
            <a:avLst/>
          </a:prstGeom>
        </p:spPr>
        <p:txBody>
          <a:bodyPr lIns="0" tIns="0" rIns="0" bIns="0" rtlCol="0" anchor="t">
            <a:spAutoFit/>
          </a:bodyPr>
          <a:lstStyle/>
          <a:p>
            <a:pPr algn="ctr">
              <a:lnSpc>
                <a:spcPts val="7425"/>
              </a:lnSpc>
            </a:pPr>
            <a:r>
              <a:rPr lang="en-US" sz="9399">
                <a:solidFill>
                  <a:srgbClr val="003B64"/>
                </a:solidFill>
                <a:latin typeface="Staatliches"/>
                <a:ea typeface="Staatliches"/>
                <a:cs typeface="Staatliches"/>
                <a:sym typeface="Staatliches"/>
              </a:rPr>
              <a:t>tujuan pelatihan</a:t>
            </a:r>
          </a:p>
        </p:txBody>
      </p:sp>
      <p:sp>
        <p:nvSpPr>
          <p:cNvPr id="9" name="Freeform 9"/>
          <p:cNvSpPr/>
          <p:nvPr/>
        </p:nvSpPr>
        <p:spPr>
          <a:xfrm>
            <a:off x="1615438" y="2762028"/>
            <a:ext cx="907841" cy="840828"/>
          </a:xfrm>
          <a:custGeom>
            <a:avLst/>
            <a:gdLst/>
            <a:ahLst/>
            <a:cxnLst/>
            <a:rect l="l" t="t" r="r" b="b"/>
            <a:pathLst>
              <a:path w="907841" h="840828">
                <a:moveTo>
                  <a:pt x="0" y="0"/>
                </a:moveTo>
                <a:lnTo>
                  <a:pt x="907841" y="0"/>
                </a:lnTo>
                <a:lnTo>
                  <a:pt x="907841" y="840828"/>
                </a:lnTo>
                <a:lnTo>
                  <a:pt x="0" y="840828"/>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0" name="TextBox 10"/>
          <p:cNvSpPr txBox="1"/>
          <p:nvPr/>
        </p:nvSpPr>
        <p:spPr>
          <a:xfrm>
            <a:off x="2753080" y="2647728"/>
            <a:ext cx="14063987" cy="5877120"/>
          </a:xfrm>
          <a:prstGeom prst="rect">
            <a:avLst/>
          </a:prstGeom>
        </p:spPr>
        <p:txBody>
          <a:bodyPr lIns="0" tIns="0" rIns="0" bIns="0" rtlCol="0" anchor="t">
            <a:spAutoFit/>
          </a:bodyPr>
          <a:lstStyle/>
          <a:p>
            <a:pPr marL="890770" lvl="1" indent="-445385" algn="l">
              <a:lnSpc>
                <a:spcPts val="5776"/>
              </a:lnSpc>
              <a:buAutoNum type="arabicPeriod"/>
            </a:pPr>
            <a:r>
              <a:rPr lang="en-US" sz="4125">
                <a:solidFill>
                  <a:srgbClr val="000000"/>
                </a:solidFill>
                <a:latin typeface="Poppins"/>
                <a:ea typeface="Poppins"/>
                <a:cs typeface="Poppins"/>
                <a:sym typeface="Poppins"/>
              </a:rPr>
              <a:t>Peserta pelatihan mampu mendefinisikan konsep dasar koding dan konsep KA </a:t>
            </a:r>
          </a:p>
          <a:p>
            <a:pPr marL="890770" lvl="1" indent="-445385" algn="l">
              <a:lnSpc>
                <a:spcPts val="5776"/>
              </a:lnSpc>
              <a:buAutoNum type="arabicPeriod"/>
            </a:pPr>
            <a:r>
              <a:rPr lang="en-US" sz="4125">
                <a:solidFill>
                  <a:srgbClr val="000000"/>
                </a:solidFill>
                <a:latin typeface="Poppins"/>
                <a:ea typeface="Poppins"/>
                <a:cs typeface="Poppins"/>
                <a:sym typeface="Poppins"/>
              </a:rPr>
              <a:t>Peserta pelatihan mampu menerapkan konsep koding dan KA dalam proses pembelajaran </a:t>
            </a:r>
          </a:p>
          <a:p>
            <a:pPr marL="890770" lvl="1" indent="-445385" algn="l">
              <a:lnSpc>
                <a:spcPts val="5776"/>
              </a:lnSpc>
              <a:buAutoNum type="arabicPeriod"/>
            </a:pPr>
            <a:r>
              <a:rPr lang="en-US" sz="4125">
                <a:solidFill>
                  <a:srgbClr val="000000"/>
                </a:solidFill>
                <a:latin typeface="Poppins"/>
                <a:ea typeface="Poppins"/>
                <a:cs typeface="Poppins"/>
                <a:sym typeface="Poppins"/>
              </a:rPr>
              <a:t>Peserta pelatihan mampu menyusun pembelajaran koding dan KA yang berkontribusi pada pencapaian dimensi profil lulusan </a:t>
            </a:r>
          </a:p>
          <a:p>
            <a:pPr algn="l">
              <a:lnSpc>
                <a:spcPts val="5776"/>
              </a:lnSpc>
            </a:pPr>
            <a:endParaRPr lang="en-US" sz="4125">
              <a:solidFill>
                <a:srgbClr val="000000"/>
              </a:solidFill>
              <a:latin typeface="Poppins"/>
              <a:ea typeface="Poppins"/>
              <a:cs typeface="Poppins"/>
              <a:sym typeface="Poppi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1098</Words>
  <Application>Microsoft Office PowerPoint</Application>
  <PresentationFormat>Custom</PresentationFormat>
  <Paragraphs>132</Paragraphs>
  <Slides>38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Staatliches</vt:lpstr>
      <vt:lpstr>Calibri</vt:lpstr>
      <vt:lpstr>Poppins Bold</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Biru Kuning Modern Simpel Sidang Skripsi Presentasi </dc:title>
  <cp:lastModifiedBy>acer</cp:lastModifiedBy>
  <cp:revision>2</cp:revision>
  <dcterms:created xsi:type="dcterms:W3CDTF">2006-08-16T00:00:00Z</dcterms:created>
  <dcterms:modified xsi:type="dcterms:W3CDTF">2026-06-17T18:53:53Z</dcterms:modified>
  <dc:identifier>DAHMP3Sr1qM</dc:identifier>
</cp:coreProperties>
</file>